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75" r:id="rId2"/>
    <p:sldId id="427" r:id="rId3"/>
    <p:sldId id="426" r:id="rId4"/>
    <p:sldId id="416" r:id="rId5"/>
    <p:sldId id="429" r:id="rId6"/>
    <p:sldId id="417" r:id="rId7"/>
    <p:sldId id="408" r:id="rId8"/>
    <p:sldId id="289" r:id="rId9"/>
    <p:sldId id="290" r:id="rId10"/>
    <p:sldId id="292" r:id="rId11"/>
    <p:sldId id="422" r:id="rId12"/>
    <p:sldId id="423" r:id="rId13"/>
    <p:sldId id="444" r:id="rId14"/>
    <p:sldId id="443" r:id="rId15"/>
    <p:sldId id="440" r:id="rId16"/>
    <p:sldId id="436" r:id="rId17"/>
    <p:sldId id="434" r:id="rId18"/>
    <p:sldId id="441" r:id="rId19"/>
    <p:sldId id="442" r:id="rId20"/>
    <p:sldId id="413" r:id="rId21"/>
    <p:sldId id="438" r:id="rId22"/>
    <p:sldId id="409" r:id="rId23"/>
    <p:sldId id="414" r:id="rId24"/>
    <p:sldId id="445" r:id="rId25"/>
    <p:sldId id="431" r:id="rId26"/>
    <p:sldId id="390" r:id="rId27"/>
    <p:sldId id="439" r:id="rId28"/>
    <p:sldId id="298" r:id="rId29"/>
    <p:sldId id="297" r:id="rId30"/>
    <p:sldId id="299" r:id="rId31"/>
    <p:sldId id="424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5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88640" autoAdjust="0"/>
  </p:normalViewPr>
  <p:slideViewPr>
    <p:cSldViewPr snapToGrid="0" snapToObjects="1">
      <p:cViewPr varScale="1">
        <p:scale>
          <a:sx n="73" d="100"/>
          <a:sy n="73" d="100"/>
        </p:scale>
        <p:origin x="77" y="149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C5738-6180-1A43-B7E8-19C47E9242CF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D5B73-F31C-194F-9659-2FDB9C1B4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528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A77BD-492D-5D42-BB99-E2129664F6EC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26605-9291-C54B-9A5C-FD9DD84BF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814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26605-9291-C54B-9A5C-FD9DD84BF3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10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8FE57-C4C8-4D6D-8A2C-C328E36E20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09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A21A1-D131-B34F-9A6A-069D7D2FBB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14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A21A1-D131-B34F-9A6A-069D7D2FBBB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50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A21A1-D131-B34F-9A6A-069D7D2FBBB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22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DE7DB-9593-4C2C-BC2B-2845B9B389F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52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DE7DB-9593-4C2C-BC2B-2845B9B389F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14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DE7DB-9593-4C2C-BC2B-2845B9B389F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82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26605-9291-C54B-9A5C-FD9DD84BF3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73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26605-9291-C54B-9A5C-FD9DD84BF3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12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</a:t>
            </a:r>
            <a:r>
              <a:rPr lang="en-US" baseline="0" dirty="0"/>
              <a:t> these are  the components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DE7DB-9593-4C2C-BC2B-2845B9B389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25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26605-9291-C54B-9A5C-FD9DD84BF3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86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</a:t>
            </a:r>
            <a:r>
              <a:rPr lang="en-US" baseline="0" dirty="0"/>
              <a:t> about the components in details here is summarized </a:t>
            </a:r>
          </a:p>
          <a:p>
            <a:r>
              <a:rPr lang="en-US" baseline="0" dirty="0"/>
              <a:t>…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Now one</a:t>
            </a:r>
            <a:r>
              <a:rPr lang="en-US" baseline="0" dirty="0"/>
              <a:t> of the main problem of ICDs is the fact that they deliver inappropriate shocks…. (click)</a:t>
            </a:r>
            <a:endParaRPr lang="en-US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8FE57-C4C8-4D6D-8A2C-C328E36E20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42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next slides I will describe how our toolchain can be used to test a real ICD device as well our implementation of it, the Open ICD.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DE7DB-9593-4C2C-BC2B-2845B9B389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14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hearth model we can generate scenarios to fed  the ICD leads. This can be either a commercial device or our implementation of an ICD (OPEN ICD).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device delivers a therapy the toolchain can detect it. In this way we can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 the scenario fed to the commercial device and the open ICD and  understand if a therapy decision is matching for both the devices.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8FE57-C4C8-4D6D-8A2C-C328E36E20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56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</a:t>
            </a:r>
            <a:r>
              <a:rPr lang="en-US" baseline="0" dirty="0"/>
              <a:t> in the case of the commercial device, the three signals Atrial Ventricular and shock are fed to the device. The shock signal is also used as  feedback for the toolchain.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8FE57-C4C8-4D6D-8A2C-C328E36E20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12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803E-18EA-1A4B-AC7E-7C4DF5E5A412}" type="datetime1">
              <a:rPr lang="en-US" smtClean="0"/>
              <a:t>4/14/2017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E377-B267-EB4E-8CB8-47ED8C696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02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70B2-FDF2-D84C-920C-26CB027261F3}" type="datetime1">
              <a:rPr lang="en-US" smtClean="0"/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E377-B267-EB4E-8CB8-47ED8C696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B28-2455-FD40-807B-ACE555137635}" type="datetime1">
              <a:rPr lang="en-US" smtClean="0"/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E377-B267-EB4E-8CB8-47ED8C696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15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A304-089B-EF45-A05A-EEADD1EBD22E}" type="datetime1">
              <a:rPr lang="en-US" smtClean="0"/>
              <a:t>4/14/2017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E377-B267-EB4E-8CB8-47ED8C696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51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4F60B-14C5-D948-9630-2B987667C122}" type="datetime1">
              <a:rPr lang="en-US" smtClean="0"/>
              <a:t>4/14/2017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E377-B267-EB4E-8CB8-47ED8C696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09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C4F0B-AC7C-AA4C-B2D7-586F8C7DD011}" type="datetime1">
              <a:rPr lang="en-US" smtClean="0"/>
              <a:t>4/14/2017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E377-B267-EB4E-8CB8-47ED8C696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79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D8FB7-C14D-2940-B5EA-DE131BC49CA6}" type="datetime1">
              <a:rPr lang="en-US" smtClean="0"/>
              <a:t>4/14/2017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E377-B267-EB4E-8CB8-47ED8C696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6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9104D-1B4F-694D-ACA2-BE556863CC3E}" type="datetime1">
              <a:rPr lang="en-US" smtClean="0"/>
              <a:t>4/14/2017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E377-B267-EB4E-8CB8-47ED8C696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16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ED835-846A-1F4C-BB20-4B7E24784658}" type="datetime1">
              <a:rPr lang="en-US" smtClean="0"/>
              <a:t>4/14/2017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E377-B267-EB4E-8CB8-47ED8C696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03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3108-74EC-5B49-8DDC-0CDD844E59C5}" type="datetime1">
              <a:rPr lang="en-US" smtClean="0"/>
              <a:t>4/14/2017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E377-B267-EB4E-8CB8-47ED8C696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55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BB89-3E21-1744-9ABA-7A5600BC11FF}" type="datetime1">
              <a:rPr lang="en-US" smtClean="0"/>
              <a:t>4/14/2017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E377-B267-EB4E-8CB8-47ED8C696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12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673BF-3349-2747-AD9B-37D760BF54CF}" type="datetime1">
              <a:rPr lang="en-US" smtClean="0"/>
              <a:t>4/14/2017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2E377-B267-EB4E-8CB8-47ED8C696FB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" y="27021"/>
            <a:ext cx="1686044" cy="52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9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8.jpe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62C2E377-B267-EB4E-8CB8-47ED8C696FBC}" type="slidenum">
              <a:rPr lang="en-US" smtClean="0"/>
              <a:t>1</a:t>
            </a:fld>
            <a:endParaRPr lang="en-US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1812811" y="2692940"/>
            <a:ext cx="8566378" cy="35106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Marco Beccani</a:t>
            </a:r>
            <a:r>
              <a:rPr lang="en-US" sz="2400" dirty="0">
                <a:solidFill>
                  <a:schemeClr val="tx1"/>
                </a:solidFill>
              </a:rPr>
              <a:t>, Kuk Jang, Houssam Abbas, </a:t>
            </a:r>
            <a:r>
              <a:rPr lang="en-US" sz="2400" dirty="0" err="1">
                <a:solidFill>
                  <a:schemeClr val="tx1"/>
                </a:solidFill>
              </a:rPr>
              <a:t>Zhihao</a:t>
            </a:r>
            <a:r>
              <a:rPr lang="en-US" sz="2400" dirty="0">
                <a:solidFill>
                  <a:schemeClr val="tx1"/>
                </a:solidFill>
              </a:rPr>
              <a:t> Jiang, and Rahul Mangharam</a:t>
            </a:r>
          </a:p>
          <a:p>
            <a:r>
              <a:rPr lang="en-US" sz="2400" dirty="0">
                <a:solidFill>
                  <a:schemeClr val="tx1"/>
                </a:solidFill>
              </a:rPr>
              <a:t>Department of Electrical and Systems Engineering</a:t>
            </a:r>
          </a:p>
          <a:p>
            <a:r>
              <a:rPr lang="en-US" sz="2400" dirty="0">
                <a:solidFill>
                  <a:schemeClr val="tx1"/>
                </a:solidFill>
              </a:rPr>
              <a:t>University of Pennsylvania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Jackson Liang, MD and Sanjay Dixit, MD</a:t>
            </a:r>
          </a:p>
          <a:p>
            <a:r>
              <a:rPr lang="en-US" sz="2400" dirty="0">
                <a:solidFill>
                  <a:schemeClr val="tx1"/>
                </a:solidFill>
              </a:rPr>
              <a:t>Hospital of the University of Pennsylvania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14400" y="735078"/>
            <a:ext cx="10363200" cy="1470025"/>
          </a:xfrm>
        </p:spPr>
        <p:txBody>
          <a:bodyPr>
            <a:normAutofit/>
          </a:bodyPr>
          <a:lstStyle/>
          <a:p>
            <a:r>
              <a:rPr lang="en-US" dirty="0"/>
              <a:t>Automated ICD Testing Tool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46816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488" y="1821378"/>
            <a:ext cx="2052425" cy="2294906"/>
          </a:xfrm>
          <a:prstGeom prst="rect">
            <a:avLst/>
          </a:prstGeom>
        </p:spPr>
      </p:pic>
      <p:sp>
        <p:nvSpPr>
          <p:cNvPr id="3081" name="TextBox 3080"/>
          <p:cNvSpPr txBox="1"/>
          <p:nvPr/>
        </p:nvSpPr>
        <p:spPr>
          <a:xfrm>
            <a:off x="1854518" y="4158025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Hearth Model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678637" y="4846088"/>
            <a:ext cx="1481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Open ICD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1" y="1010520"/>
            <a:ext cx="9746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scenario is fed to our implementation of an ICD algorithm (Open ICD)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749EF-A18C-4B0F-8446-AAC8F8BC13C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23999" y="5794028"/>
            <a:ext cx="9144000" cy="10799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n-US" sz="2400" dirty="0"/>
              <a:t>Data acquisition &amp; Shock Generation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n-US" sz="2400" dirty="0" err="1"/>
              <a:t>f</a:t>
            </a:r>
            <a:r>
              <a:rPr lang="en-US" sz="2400" baseline="-25000" dirty="0" err="1"/>
              <a:t>sample</a:t>
            </a:r>
            <a:r>
              <a:rPr lang="en-US" sz="2400" dirty="0"/>
              <a:t>  = 1 kHz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n-US" sz="2400" dirty="0"/>
              <a:t>DAQ – USB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6158" r="6263" b="6717"/>
          <a:stretch/>
        </p:blipFill>
        <p:spPr>
          <a:xfrm>
            <a:off x="3817162" y="1761137"/>
            <a:ext cx="1719411" cy="13094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t="5344" r="6670" b="5167"/>
          <a:stretch/>
        </p:blipFill>
        <p:spPr>
          <a:xfrm>
            <a:off x="3806201" y="3151704"/>
            <a:ext cx="1620277" cy="1271970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5223423" y="1958723"/>
            <a:ext cx="2437046" cy="1645421"/>
          </a:xfrm>
          <a:custGeom>
            <a:avLst/>
            <a:gdLst>
              <a:gd name="connsiteX0" fmla="*/ 0 w 3551274"/>
              <a:gd name="connsiteY0" fmla="*/ 174356 h 642189"/>
              <a:gd name="connsiteX1" fmla="*/ 1010093 w 3551274"/>
              <a:gd name="connsiteY1" fmla="*/ 14868 h 642189"/>
              <a:gd name="connsiteX2" fmla="*/ 2881423 w 3551274"/>
              <a:gd name="connsiteY2" fmla="*/ 503965 h 642189"/>
              <a:gd name="connsiteX3" fmla="*/ 3551274 w 3551274"/>
              <a:gd name="connsiteY3" fmla="*/ 642189 h 642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1274" h="642189">
                <a:moveTo>
                  <a:pt x="0" y="174356"/>
                </a:moveTo>
                <a:cubicBezTo>
                  <a:pt x="264928" y="67144"/>
                  <a:pt x="529856" y="-40067"/>
                  <a:pt x="1010093" y="14868"/>
                </a:cubicBezTo>
                <a:cubicBezTo>
                  <a:pt x="1490330" y="69803"/>
                  <a:pt x="2457893" y="399412"/>
                  <a:pt x="2881423" y="503965"/>
                </a:cubicBezTo>
                <a:cubicBezTo>
                  <a:pt x="3304953" y="608518"/>
                  <a:pt x="3551274" y="642189"/>
                  <a:pt x="3551274" y="642189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475321" y="3741971"/>
            <a:ext cx="2185149" cy="45719"/>
          </a:xfrm>
          <a:custGeom>
            <a:avLst/>
            <a:gdLst>
              <a:gd name="connsiteX0" fmla="*/ 0 w 1477925"/>
              <a:gd name="connsiteY0" fmla="*/ 925033 h 925033"/>
              <a:gd name="connsiteX1" fmla="*/ 361507 w 1477925"/>
              <a:gd name="connsiteY1" fmla="*/ 308344 h 925033"/>
              <a:gd name="connsiteX2" fmla="*/ 1477925 w 1477925"/>
              <a:gd name="connsiteY2" fmla="*/ 0 h 92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7925" h="925033">
                <a:moveTo>
                  <a:pt x="0" y="925033"/>
                </a:moveTo>
                <a:cubicBezTo>
                  <a:pt x="57593" y="693774"/>
                  <a:pt x="115186" y="462516"/>
                  <a:pt x="361507" y="308344"/>
                </a:cubicBezTo>
                <a:cubicBezTo>
                  <a:pt x="607828" y="154172"/>
                  <a:pt x="1477925" y="0"/>
                  <a:pt x="1477925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73360" y="1797722"/>
            <a:ext cx="170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Atrial signal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8438" y="3063348"/>
            <a:ext cx="2618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Ventricular signal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" t="7077" r="32869" b="6459"/>
          <a:stretch/>
        </p:blipFill>
        <p:spPr>
          <a:xfrm>
            <a:off x="3795415" y="4453377"/>
            <a:ext cx="1789653" cy="1340651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>
            <a:off x="5536573" y="3813999"/>
            <a:ext cx="2185149" cy="1262922"/>
          </a:xfrm>
          <a:custGeom>
            <a:avLst/>
            <a:gdLst>
              <a:gd name="connsiteX0" fmla="*/ 0 w 1477925"/>
              <a:gd name="connsiteY0" fmla="*/ 925033 h 925033"/>
              <a:gd name="connsiteX1" fmla="*/ 361507 w 1477925"/>
              <a:gd name="connsiteY1" fmla="*/ 308344 h 925033"/>
              <a:gd name="connsiteX2" fmla="*/ 1477925 w 1477925"/>
              <a:gd name="connsiteY2" fmla="*/ 0 h 92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7925" h="925033">
                <a:moveTo>
                  <a:pt x="0" y="925033"/>
                </a:moveTo>
                <a:cubicBezTo>
                  <a:pt x="57593" y="693774"/>
                  <a:pt x="115186" y="462516"/>
                  <a:pt x="361507" y="308344"/>
                </a:cubicBezTo>
                <a:cubicBezTo>
                  <a:pt x="607828" y="154172"/>
                  <a:pt x="1477925" y="0"/>
                  <a:pt x="1477925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817162" y="4332272"/>
            <a:ext cx="1967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Shock signal</a:t>
            </a:r>
          </a:p>
        </p:txBody>
      </p:sp>
      <p:pic>
        <p:nvPicPr>
          <p:cNvPr id="22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8" r="53143" b="10049"/>
          <a:stretch/>
        </p:blipFill>
        <p:spPr>
          <a:xfrm>
            <a:off x="7622412" y="1949966"/>
            <a:ext cx="3201912" cy="2913047"/>
          </a:xfr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Hardware in the loop testing: Open ICD</a:t>
            </a:r>
          </a:p>
        </p:txBody>
      </p:sp>
    </p:spTree>
    <p:extLst>
      <p:ext uri="{BB962C8B-B14F-4D97-AF65-F5344CB8AC3E}">
        <p14:creationId xmlns:p14="http://schemas.microsoft.com/office/powerpoint/2010/main" val="3720402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Toolchain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E377-B267-EB4E-8CB8-47ED8C696FBC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8"/>
          <p:cNvSpPr txBox="1">
            <a:spLocks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/>
          </a:p>
        </p:txBody>
      </p:sp>
      <p:pic>
        <p:nvPicPr>
          <p:cNvPr id="3" name="fullseque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0105656">
            <a:off x="2848242" y="4726945"/>
            <a:ext cx="1136298" cy="454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99495" y="1941537"/>
            <a:ext cx="4408631" cy="3012173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448362" y="2077615"/>
            <a:ext cx="860516" cy="16026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prstDash val="soli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16 BIT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DAC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1 KHz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6394821" y="2095957"/>
            <a:ext cx="1630792" cy="49728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Atrial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6394821" y="2630315"/>
            <a:ext cx="1630792" cy="49728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Ventricular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6394821" y="3201749"/>
            <a:ext cx="1633733" cy="49728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Shock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037195" y="2028348"/>
            <a:ext cx="1611471" cy="17201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Amplifiers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940686" y="1941537"/>
            <a:ext cx="2304253" cy="3012173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Arrow 22"/>
          <p:cNvSpPr/>
          <p:nvPr/>
        </p:nvSpPr>
        <p:spPr>
          <a:xfrm>
            <a:off x="4905217" y="3853451"/>
            <a:ext cx="3072519" cy="853721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Shock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Feedback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016146" y="3920290"/>
            <a:ext cx="860516" cy="6608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prstDash val="soli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ADC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037196" y="3864168"/>
            <a:ext cx="1611470" cy="889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Shock Protection Circuit</a:t>
            </a:r>
          </a:p>
        </p:txBody>
      </p:sp>
      <p:pic>
        <p:nvPicPr>
          <p:cNvPr id="1032" name="Picture 8" descr="https://2nznub4x5d61ra4q12fyu67t-wpengine.netdna-ssl.com/wp-content/uploads/2014/04/Medtronic-Evera-MRI-V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124" y="2143976"/>
            <a:ext cx="1371308" cy="16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9739596" y="1411268"/>
            <a:ext cx="140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-7mV  +7 mV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908551" y="4584378"/>
            <a:ext cx="1444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800 V – 30 J</a:t>
            </a:r>
          </a:p>
        </p:txBody>
      </p:sp>
      <p:sp>
        <p:nvSpPr>
          <p:cNvPr id="57" name="Right Arrow 56"/>
          <p:cNvSpPr/>
          <p:nvPr/>
        </p:nvSpPr>
        <p:spPr>
          <a:xfrm>
            <a:off x="9827479" y="1798730"/>
            <a:ext cx="803253" cy="49728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" name="Right Arrow 57"/>
          <p:cNvSpPr/>
          <p:nvPr/>
        </p:nvSpPr>
        <p:spPr>
          <a:xfrm>
            <a:off x="9823419" y="2333088"/>
            <a:ext cx="807312" cy="49728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59" name="Right Arrow 58"/>
          <p:cNvSpPr/>
          <p:nvPr/>
        </p:nvSpPr>
        <p:spPr>
          <a:xfrm>
            <a:off x="9814271" y="2904522"/>
            <a:ext cx="816460" cy="49728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3" name="Left Arrow 52"/>
          <p:cNvSpPr/>
          <p:nvPr/>
        </p:nvSpPr>
        <p:spPr>
          <a:xfrm>
            <a:off x="9814271" y="4045153"/>
            <a:ext cx="1252295" cy="545181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Shock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9" name="Left Arrow 22"/>
          <p:cNvSpPr/>
          <p:nvPr/>
        </p:nvSpPr>
        <p:spPr>
          <a:xfrm>
            <a:off x="1734688" y="3781280"/>
            <a:ext cx="2175313" cy="907438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Shock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Feedback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39466" y="5078035"/>
            <a:ext cx="29066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/>
              <a:t>Microprocessor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573436" y="5058412"/>
            <a:ext cx="38607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/>
              <a:t>Analog Front End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611855" y="12843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System Block Diagram</a:t>
            </a:r>
          </a:p>
        </p:txBody>
      </p:sp>
      <p:pic>
        <p:nvPicPr>
          <p:cNvPr id="27" name="Picture 2" descr="https://cdn4.iconfinder.com/data/icons/general19/png/256/comp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700">
            <a:off x="42404" y="2627930"/>
            <a:ext cx="1916662" cy="19166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t="3081" r="27426" b="-608"/>
          <a:stretch/>
        </p:blipFill>
        <p:spPr>
          <a:xfrm rot="241411">
            <a:off x="349603" y="2830370"/>
            <a:ext cx="1215613" cy="1017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21165669" lon="2258" rev="21000000"/>
            </a:camera>
            <a:lightRig rig="threePt" dir="t"/>
          </a:scene3d>
        </p:spPr>
      </p:pic>
      <p:sp>
        <p:nvSpPr>
          <p:cNvPr id="11" name="Right Arrow 10"/>
          <p:cNvSpPr/>
          <p:nvPr/>
        </p:nvSpPr>
        <p:spPr>
          <a:xfrm>
            <a:off x="3953177" y="2623723"/>
            <a:ext cx="1610252" cy="77203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SPI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920091" y="2570679"/>
            <a:ext cx="1586252" cy="77203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USB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200" y="6492874"/>
            <a:ext cx="2844800" cy="365125"/>
          </a:xfrm>
        </p:spPr>
        <p:txBody>
          <a:bodyPr/>
          <a:lstStyle/>
          <a:p>
            <a:fld id="{62C2E377-B267-EB4E-8CB8-47ED8C696FB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63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9" grpId="0" animBg="1"/>
      <p:bldP spid="20" grpId="0" animBg="1"/>
      <p:bldP spid="21" grpId="0" animBg="1"/>
      <p:bldP spid="17" grpId="0" animBg="1"/>
      <p:bldP spid="23" grpId="0" animBg="1"/>
      <p:bldP spid="33" grpId="0" animBg="1"/>
      <p:bldP spid="37" grpId="0" animBg="1"/>
      <p:bldP spid="45" grpId="0"/>
      <p:bldP spid="46" grpId="0"/>
      <p:bldP spid="57" grpId="0" animBg="1"/>
      <p:bldP spid="58" grpId="0" animBg="1"/>
      <p:bldP spid="59" grpId="0" animBg="1"/>
      <p:bldP spid="53" grpId="0" animBg="1"/>
      <p:bldP spid="39" grpId="0" animBg="1"/>
      <p:bldP spid="43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200" y="6492874"/>
            <a:ext cx="2844800" cy="365125"/>
          </a:xfrm>
        </p:spPr>
        <p:txBody>
          <a:bodyPr/>
          <a:lstStyle/>
          <a:p>
            <a:fld id="{62C2E377-B267-EB4E-8CB8-47ED8C696FBC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574" y="1015103"/>
            <a:ext cx="10207957" cy="565462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11855" y="12843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Signal Pipeline: Normalized AAEL </a:t>
            </a:r>
          </a:p>
        </p:txBody>
      </p:sp>
    </p:spTree>
    <p:extLst>
      <p:ext uri="{BB962C8B-B14F-4D97-AF65-F5344CB8AC3E}">
        <p14:creationId xmlns:p14="http://schemas.microsoft.com/office/powerpoint/2010/main" val="333575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200" y="6456378"/>
            <a:ext cx="2844800" cy="365125"/>
          </a:xfrm>
        </p:spPr>
        <p:txBody>
          <a:bodyPr/>
          <a:lstStyle/>
          <a:p>
            <a:fld id="{62C2E377-B267-EB4E-8CB8-47ED8C696FBC}" type="slidenum">
              <a:rPr lang="en-US" smtClean="0"/>
              <a:t>14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1855" y="12843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Signal Pipeline: DAC Output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36" y="1025017"/>
            <a:ext cx="10407837" cy="561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65B3-8931-D641-9B18-FB4CD39A1612}" type="slidenum">
              <a:rPr lang="en-US" smtClean="0"/>
              <a:t>15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Attenuation Stage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943" y="1045981"/>
            <a:ext cx="6822831" cy="5675495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808036" y="895203"/>
            <a:ext cx="876300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DAC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23886" y="2046483"/>
            <a:ext cx="1999792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Attenuation Stage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(1/8)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23428" y="3100288"/>
            <a:ext cx="2000250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Analog Isolation Amplifier ( X 8)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23886" y="4168522"/>
            <a:ext cx="1999792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Signal Shifting ( ± 1 V ) and buffering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61984" y="5241136"/>
            <a:ext cx="1961694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Attenuation Stage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( 2/3)</a:t>
            </a:r>
          </a:p>
        </p:txBody>
      </p:sp>
      <p:cxnSp>
        <p:nvCxnSpPr>
          <p:cNvPr id="44" name="Straight Arrow Connector 43"/>
          <p:cNvCxnSpPr>
            <a:cxnSpLocks/>
          </p:cNvCxnSpPr>
          <p:nvPr/>
        </p:nvCxnSpPr>
        <p:spPr>
          <a:xfrm>
            <a:off x="1216854" y="1659133"/>
            <a:ext cx="0" cy="38735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/>
            <a:stCxn id="40" idx="2"/>
          </p:cNvCxnSpPr>
          <p:nvPr/>
        </p:nvCxnSpPr>
        <p:spPr>
          <a:xfrm flipH="1">
            <a:off x="1216854" y="2821183"/>
            <a:ext cx="6928" cy="27910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/>
            <a:endCxn id="42" idx="0"/>
          </p:cNvCxnSpPr>
          <p:nvPr/>
        </p:nvCxnSpPr>
        <p:spPr>
          <a:xfrm>
            <a:off x="1216854" y="3874987"/>
            <a:ext cx="6928" cy="29353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cxnSpLocks/>
          </p:cNvCxnSpPr>
          <p:nvPr/>
        </p:nvCxnSpPr>
        <p:spPr>
          <a:xfrm>
            <a:off x="1216854" y="4943221"/>
            <a:ext cx="6928" cy="29353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210638" y="2044293"/>
            <a:ext cx="2012431" cy="774700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566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E377-B267-EB4E-8CB8-47ED8C696FBC}" type="slidenum">
              <a:rPr lang="en-US" smtClean="0"/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8036" y="895203"/>
            <a:ext cx="876300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DAC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3886" y="2046483"/>
            <a:ext cx="1999792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Attenuation Stage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(1/8)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3428" y="3100288"/>
            <a:ext cx="2000250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Analog Isolation Amplifier ( X 8)</a:t>
            </a:r>
          </a:p>
        </p:txBody>
      </p:sp>
      <p:sp>
        <p:nvSpPr>
          <p:cNvPr id="8" name="Rectangle 7"/>
          <p:cNvSpPr/>
          <p:nvPr/>
        </p:nvSpPr>
        <p:spPr>
          <a:xfrm>
            <a:off x="223886" y="4168522"/>
            <a:ext cx="1999792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Signal Shifting ( ± 1 V ) and buffering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61984" y="5241136"/>
            <a:ext cx="1961694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Attenuation Stage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( 2/3)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1216854" y="1659133"/>
            <a:ext cx="0" cy="38735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stCxn id="6" idx="2"/>
          </p:cNvCxnSpPr>
          <p:nvPr/>
        </p:nvCxnSpPr>
        <p:spPr>
          <a:xfrm flipH="1">
            <a:off x="1216854" y="2821183"/>
            <a:ext cx="6928" cy="27910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  <a:endCxn id="8" idx="0"/>
          </p:cNvCxnSpPr>
          <p:nvPr/>
        </p:nvCxnSpPr>
        <p:spPr>
          <a:xfrm>
            <a:off x="1216854" y="3874987"/>
            <a:ext cx="6928" cy="29353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1216854" y="4943221"/>
            <a:ext cx="6928" cy="29353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611855" y="12843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Attenuation Stage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3886" y="3095907"/>
            <a:ext cx="2012431" cy="774700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304" y="1200543"/>
            <a:ext cx="9226062" cy="505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7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E377-B267-EB4E-8CB8-47ED8C696FBC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7486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Analog Isolation Amplifier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653" y="709076"/>
            <a:ext cx="8391525" cy="588645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08036" y="895203"/>
            <a:ext cx="876300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DAC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3886" y="2046483"/>
            <a:ext cx="1999792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Attenuation Stage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(1/8)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3428" y="3100288"/>
            <a:ext cx="2000250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Analog Isolation Amplifier ( X 8)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3886" y="4168522"/>
            <a:ext cx="1999792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Signal Shifting ( ± 1 V ) and buffering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1984" y="5241136"/>
            <a:ext cx="1961694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Attenuation Stage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( 2/3)</a:t>
            </a:r>
          </a:p>
        </p:txBody>
      </p:sp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1216854" y="1659133"/>
            <a:ext cx="0" cy="38735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  <a:stCxn id="27" idx="2"/>
          </p:cNvCxnSpPr>
          <p:nvPr/>
        </p:nvCxnSpPr>
        <p:spPr>
          <a:xfrm flipH="1">
            <a:off x="1216854" y="2821183"/>
            <a:ext cx="6928" cy="27910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  <a:endCxn id="29" idx="0"/>
          </p:cNvCxnSpPr>
          <p:nvPr/>
        </p:nvCxnSpPr>
        <p:spPr>
          <a:xfrm>
            <a:off x="1216854" y="3874987"/>
            <a:ext cx="6928" cy="29353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1216854" y="4943221"/>
            <a:ext cx="6928" cy="29353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23886" y="3095907"/>
            <a:ext cx="2012431" cy="774700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491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E377-B267-EB4E-8CB8-47ED8C696FBC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7486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Shifting and buffering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963" y="1240252"/>
            <a:ext cx="9154499" cy="477558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08036" y="895203"/>
            <a:ext cx="876300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DAC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3886" y="2046483"/>
            <a:ext cx="1999792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Attenuation Stage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(1/8)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3428" y="3100288"/>
            <a:ext cx="2000250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Analog Isolation Amplifier ( X 8)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3886" y="4168522"/>
            <a:ext cx="1999792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Signal Shifting ( ± 1 V ) and buffering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1984" y="5241136"/>
            <a:ext cx="1961694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Attenuation Stage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( 2/3)</a:t>
            </a: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>
            <a:off x="1216854" y="1659133"/>
            <a:ext cx="0" cy="38735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stCxn id="18" idx="2"/>
          </p:cNvCxnSpPr>
          <p:nvPr/>
        </p:nvCxnSpPr>
        <p:spPr>
          <a:xfrm flipH="1">
            <a:off x="1216854" y="2821183"/>
            <a:ext cx="6928" cy="27910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  <a:endCxn id="20" idx="0"/>
          </p:cNvCxnSpPr>
          <p:nvPr/>
        </p:nvCxnSpPr>
        <p:spPr>
          <a:xfrm>
            <a:off x="1216854" y="3874987"/>
            <a:ext cx="6928" cy="29353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</p:cNvCxnSpPr>
          <p:nvPr/>
        </p:nvCxnSpPr>
        <p:spPr>
          <a:xfrm>
            <a:off x="1216854" y="4943221"/>
            <a:ext cx="6928" cy="29353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11247" y="4168521"/>
            <a:ext cx="2012431" cy="774700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046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E377-B267-EB4E-8CB8-47ED8C696FBC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8036" y="895203"/>
            <a:ext cx="876300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DAC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3886" y="2046483"/>
            <a:ext cx="1999792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Attenuation Stage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(1/8)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3428" y="3100288"/>
            <a:ext cx="2000250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Analog Isolation Amplifier ( X 8)</a:t>
            </a:r>
          </a:p>
        </p:txBody>
      </p:sp>
      <p:sp>
        <p:nvSpPr>
          <p:cNvPr id="8" name="Rectangle 7"/>
          <p:cNvSpPr/>
          <p:nvPr/>
        </p:nvSpPr>
        <p:spPr>
          <a:xfrm>
            <a:off x="223886" y="4168522"/>
            <a:ext cx="1999792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Signal Shifting ( ± 1 V ) and buffering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61984" y="5241136"/>
            <a:ext cx="1961694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Attenuation Stage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( 2/3)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1216854" y="1659133"/>
            <a:ext cx="0" cy="38735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stCxn id="6" idx="2"/>
          </p:cNvCxnSpPr>
          <p:nvPr/>
        </p:nvCxnSpPr>
        <p:spPr>
          <a:xfrm flipH="1">
            <a:off x="1216854" y="2821183"/>
            <a:ext cx="6928" cy="27910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  <a:endCxn id="8" idx="0"/>
          </p:cNvCxnSpPr>
          <p:nvPr/>
        </p:nvCxnSpPr>
        <p:spPr>
          <a:xfrm>
            <a:off x="1216854" y="3874987"/>
            <a:ext cx="6928" cy="29353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1216854" y="4943221"/>
            <a:ext cx="6928" cy="29353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11247" y="4168521"/>
            <a:ext cx="2012431" cy="774700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461" y="801218"/>
            <a:ext cx="9413631" cy="521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82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ICD Teardown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62C2E377-B267-EB4E-8CB8-47ED8C696FBC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2" descr="http://c1.staticflickr.com/6/5201/5227332074_377eb27d46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61696" y="1787236"/>
            <a:ext cx="5323890" cy="400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1.staticflickr.com/6/5050/5226737439_045f8ea6e3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1947" y="1744096"/>
            <a:ext cx="5323888" cy="408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c1.staticflickr.com/6/5044/5227334210_ce497b9396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7477698" y="1735131"/>
            <a:ext cx="5323892" cy="410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866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65B3-8931-D641-9B18-FB4CD39A1612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024" y="1162377"/>
            <a:ext cx="7786374" cy="526402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808036" y="895203"/>
            <a:ext cx="876300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DAC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3886" y="2046483"/>
            <a:ext cx="1999792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Attenuation Stage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(1/8)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23428" y="3100288"/>
            <a:ext cx="2000250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Analog Isolation Amplifier ( X 8)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23886" y="4168522"/>
            <a:ext cx="1999792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Signal Shifting ( ± 1 V ) and buffering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61984" y="5241136"/>
            <a:ext cx="1961694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Attenuation Stage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( 2/3)</a:t>
            </a:r>
          </a:p>
        </p:txBody>
      </p:sp>
      <p:cxnSp>
        <p:nvCxnSpPr>
          <p:cNvPr id="38" name="Straight Arrow Connector 37"/>
          <p:cNvCxnSpPr>
            <a:cxnSpLocks/>
          </p:cNvCxnSpPr>
          <p:nvPr/>
        </p:nvCxnSpPr>
        <p:spPr>
          <a:xfrm>
            <a:off x="1216854" y="1659133"/>
            <a:ext cx="0" cy="38735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cxnSpLocks/>
            <a:stCxn id="34" idx="2"/>
          </p:cNvCxnSpPr>
          <p:nvPr/>
        </p:nvCxnSpPr>
        <p:spPr>
          <a:xfrm flipH="1">
            <a:off x="1216854" y="2821183"/>
            <a:ext cx="6928" cy="27910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  <a:endCxn id="36" idx="0"/>
          </p:cNvCxnSpPr>
          <p:nvPr/>
        </p:nvCxnSpPr>
        <p:spPr>
          <a:xfrm>
            <a:off x="1216854" y="3874987"/>
            <a:ext cx="6928" cy="29353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</p:cNvCxnSpPr>
          <p:nvPr/>
        </p:nvCxnSpPr>
        <p:spPr>
          <a:xfrm>
            <a:off x="1216854" y="4943221"/>
            <a:ext cx="6928" cy="29353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36615" y="5236756"/>
            <a:ext cx="2012431" cy="774700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1524000" y="1"/>
            <a:ext cx="9144000" cy="748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Attenuation</a:t>
            </a:r>
          </a:p>
        </p:txBody>
      </p:sp>
    </p:spTree>
    <p:extLst>
      <p:ext uri="{BB962C8B-B14F-4D97-AF65-F5344CB8AC3E}">
        <p14:creationId xmlns:p14="http://schemas.microsoft.com/office/powerpoint/2010/main" val="2463319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E377-B267-EB4E-8CB8-47ED8C696FBC}" type="slidenum">
              <a:rPr lang="en-US" smtClean="0"/>
              <a:t>21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8036" y="895203"/>
            <a:ext cx="876300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DAC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3886" y="2046483"/>
            <a:ext cx="1999792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Attenuation Stage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(1/8)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3428" y="3100288"/>
            <a:ext cx="2000250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Analog Isolation Amplifier ( X 8)</a:t>
            </a:r>
          </a:p>
        </p:txBody>
      </p:sp>
      <p:sp>
        <p:nvSpPr>
          <p:cNvPr id="8" name="Rectangle 7"/>
          <p:cNvSpPr/>
          <p:nvPr/>
        </p:nvSpPr>
        <p:spPr>
          <a:xfrm>
            <a:off x="223886" y="4168522"/>
            <a:ext cx="1999792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Signal Shifting ( ± 1 V ) and buffering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61984" y="5241136"/>
            <a:ext cx="1961694" cy="774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Attenuation Stage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( 2/3)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1216854" y="1659133"/>
            <a:ext cx="0" cy="38735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stCxn id="6" idx="2"/>
          </p:cNvCxnSpPr>
          <p:nvPr/>
        </p:nvCxnSpPr>
        <p:spPr>
          <a:xfrm flipH="1">
            <a:off x="1216854" y="2821183"/>
            <a:ext cx="6928" cy="27910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  <a:endCxn id="8" idx="0"/>
          </p:cNvCxnSpPr>
          <p:nvPr/>
        </p:nvCxnSpPr>
        <p:spPr>
          <a:xfrm>
            <a:off x="1216854" y="3874987"/>
            <a:ext cx="6928" cy="29353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1216854" y="4943221"/>
            <a:ext cx="6928" cy="29353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11247" y="5236756"/>
            <a:ext cx="2012431" cy="774700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524000" y="1"/>
            <a:ext cx="9144000" cy="748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Attenuation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578" y="1028783"/>
            <a:ext cx="9387791" cy="504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65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409"/>
            <a:ext cx="9144000" cy="874741"/>
          </a:xfrm>
        </p:spPr>
        <p:txBody>
          <a:bodyPr>
            <a:normAutofit/>
          </a:bodyPr>
          <a:lstStyle/>
          <a:p>
            <a:r>
              <a:rPr lang="en-US" sz="4000" dirty="0"/>
              <a:t>Shock Signal detection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65B3-8931-D641-9B18-FB4CD39A1612}" type="slidenum">
              <a:rPr lang="en-US" smtClean="0"/>
              <a:t>22</a:t>
            </a:fld>
            <a:endParaRPr lang="en-US"/>
          </a:p>
        </p:txBody>
      </p:sp>
      <p:pic>
        <p:nvPicPr>
          <p:cNvPr id="19" name="Picture 2" descr="https://lh4.googleusercontent.com/mSXvIAmW38JYSj2WkTZjV1uqaULSWebs-hJPGj_V9F6LKgoChTjQZUa4pVRNHdWZe0N5jRAwpmPjoKRUygfto7k_4TyU9Y-i-n5RhESDEXSosy-K7YFR8pxZrTBSRoBef7DddBx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3720"/>
            <a:ext cx="9432950" cy="567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H="1">
            <a:off x="6270332" y="1812062"/>
            <a:ext cx="468631" cy="0"/>
          </a:xfrm>
          <a:prstGeom prst="straightConnector1">
            <a:avLst/>
          </a:prstGeom>
          <a:ln w="730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738963" y="1601469"/>
            <a:ext cx="1569469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800 V, t = 2 ms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5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65B3-8931-D641-9B18-FB4CD39A1612}" type="slidenum">
              <a:rPr lang="en-US" smtClean="0"/>
              <a:t>23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16657" y="1265440"/>
            <a:ext cx="2282827" cy="1003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SHOCK PROTECTION Transient Voltage Suppressor (TVS) 8 V</a:t>
            </a:r>
          </a:p>
        </p:txBody>
      </p:sp>
      <p:sp>
        <p:nvSpPr>
          <p:cNvPr id="8" name="Rectangle 7"/>
          <p:cNvSpPr/>
          <p:nvPr/>
        </p:nvSpPr>
        <p:spPr>
          <a:xfrm>
            <a:off x="5810621" y="1424190"/>
            <a:ext cx="1587500" cy="6858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Attenuation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Isolation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7839443" y="1395616"/>
            <a:ext cx="1587500" cy="6858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ADC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556621" y="1767089"/>
            <a:ext cx="254000" cy="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398121" y="1767089"/>
            <a:ext cx="441322" cy="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16657" y="1265440"/>
            <a:ext cx="2282827" cy="994172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810621" y="1433912"/>
            <a:ext cx="1571109" cy="657227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443"/>
            <a:ext cx="12192000" cy="3306305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7486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Shock Protection and Attenuation</a:t>
            </a:r>
          </a:p>
        </p:txBody>
      </p:sp>
    </p:spTree>
    <p:extLst>
      <p:ext uri="{BB962C8B-B14F-4D97-AF65-F5344CB8AC3E}">
        <p14:creationId xmlns:p14="http://schemas.microsoft.com/office/powerpoint/2010/main" val="219562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E377-B267-EB4E-8CB8-47ED8C696FBC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818" y="748662"/>
            <a:ext cx="7686364" cy="581455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7486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PCB Layout</a:t>
            </a:r>
          </a:p>
        </p:txBody>
      </p:sp>
    </p:spTree>
    <p:extLst>
      <p:ext uri="{BB962C8B-B14F-4D97-AF65-F5344CB8AC3E}">
        <p14:creationId xmlns:p14="http://schemas.microsoft.com/office/powerpoint/2010/main" val="1558423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3" t="7496" r="7196"/>
          <a:stretch/>
        </p:blipFill>
        <p:spPr>
          <a:xfrm rot="5400000">
            <a:off x="2895875" y="-1149371"/>
            <a:ext cx="6177630" cy="9422622"/>
          </a:xfrm>
          <a:prstGeom prst="rect">
            <a:avLst/>
          </a:prstGeom>
        </p:spPr>
      </p:pic>
      <p:cxnSp>
        <p:nvCxnSpPr>
          <p:cNvPr id="14" name="Straight Connector 13"/>
          <p:cNvCxnSpPr>
            <a:cxnSpLocks/>
          </p:cNvCxnSpPr>
          <p:nvPr/>
        </p:nvCxnSpPr>
        <p:spPr>
          <a:xfrm>
            <a:off x="5617443" y="327826"/>
            <a:ext cx="0" cy="6530174"/>
          </a:xfrm>
          <a:prstGeom prst="line">
            <a:avLst/>
          </a:prstGeom>
          <a:ln w="635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394194" y="3055396"/>
            <a:ext cx="62547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MUX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06931" y="5043501"/>
            <a:ext cx="67786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DAC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30607" y="1168473"/>
            <a:ext cx="126312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Attenuation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34179" y="1525607"/>
            <a:ext cx="94671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Isolation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16971" y="1920871"/>
            <a:ext cx="12949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Shifting and buffering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860168" y="3978691"/>
            <a:ext cx="203348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Shock Protection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46239" y="1163428"/>
            <a:ext cx="129491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Attenuation</a:t>
            </a:r>
          </a:p>
        </p:txBody>
      </p: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2274273" y="4505979"/>
            <a:ext cx="7760677" cy="0"/>
          </a:xfrm>
          <a:prstGeom prst="line">
            <a:avLst/>
          </a:prstGeom>
          <a:ln w="635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2039811" y="2700625"/>
            <a:ext cx="7760677" cy="0"/>
          </a:xfrm>
          <a:prstGeom prst="line">
            <a:avLst/>
          </a:prstGeom>
          <a:ln w="635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200" y="6492874"/>
            <a:ext cx="2844800" cy="365125"/>
          </a:xfrm>
        </p:spPr>
        <p:txBody>
          <a:bodyPr/>
          <a:lstStyle/>
          <a:p>
            <a:fld id="{62C2E377-B267-EB4E-8CB8-47ED8C696FB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5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1" grpId="0" animBg="1"/>
      <p:bldP spid="32" grpId="0" animBg="1"/>
      <p:bldP spid="33" grpId="0" animBg="1"/>
      <p:bldP spid="36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Live Demo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E377-B267-EB4E-8CB8-47ED8C696FBC}" type="slidenum">
              <a:rPr lang="en-US" smtClean="0"/>
              <a:t>26</a:t>
            </a:fld>
            <a:endParaRPr lang="en-US"/>
          </a:p>
        </p:txBody>
      </p:sp>
      <p:pic>
        <p:nvPicPr>
          <p:cNvPr id="7" name="toolchai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01"/>
            <a:ext cx="12192000" cy="6858602"/>
          </a:xfrm>
        </p:spPr>
      </p:pic>
    </p:spTree>
    <p:extLst>
      <p:ext uri="{BB962C8B-B14F-4D97-AF65-F5344CB8AC3E}">
        <p14:creationId xmlns:p14="http://schemas.microsoft.com/office/powerpoint/2010/main" val="168313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E377-B267-EB4E-8CB8-47ED8C696FBC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36"/>
          <a:stretch/>
        </p:blipFill>
        <p:spPr bwMode="auto">
          <a:xfrm>
            <a:off x="1242648" y="936438"/>
            <a:ext cx="9432950" cy="548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>
            <a:off x="8686802" y="1899138"/>
            <a:ext cx="0" cy="445721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58939" y="3866134"/>
            <a:ext cx="1972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Shock Event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7486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Scope Shock Protection Output</a:t>
            </a:r>
          </a:p>
        </p:txBody>
      </p:sp>
      <p:pic>
        <p:nvPicPr>
          <p:cNvPr id="12" name="Picture 2" descr="https://lh4.googleusercontent.com/mSXvIAmW38JYSj2WkTZjV1uqaULSWebs-hJPGj_V9F6LKgoChTjQZUa4pVRNHdWZe0N5jRAwpmPjoKRUygfto7k_4TyU9Y-i-n5RhESDEXSosy-K7YFR8pxZrTBSRoBef7DddBx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56"/>
          <a:stretch/>
        </p:blipFill>
        <p:spPr bwMode="auto">
          <a:xfrm>
            <a:off x="1242648" y="729737"/>
            <a:ext cx="9432950" cy="20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708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968" y="890383"/>
            <a:ext cx="3766972" cy="284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757889" y="4480717"/>
            <a:ext cx="7559645" cy="2233926"/>
            <a:chOff x="329995" y="3030228"/>
            <a:chExt cx="9960082" cy="34907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0837" r="18163"/>
            <a:stretch/>
          </p:blipFill>
          <p:spPr>
            <a:xfrm>
              <a:off x="7170857" y="3030228"/>
              <a:ext cx="422787" cy="3190875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329995" y="3136682"/>
              <a:ext cx="9960082" cy="3384256"/>
              <a:chOff x="329995" y="3136682"/>
              <a:chExt cx="9960082" cy="338425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r="2433"/>
              <a:stretch/>
            </p:blipFill>
            <p:spPr>
              <a:xfrm>
                <a:off x="329995" y="3149088"/>
                <a:ext cx="6877050" cy="337185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6"/>
              <a:srcRect l="2633" b="4308"/>
              <a:stretch/>
            </p:blipFill>
            <p:spPr>
              <a:xfrm>
                <a:off x="7359445" y="3136682"/>
                <a:ext cx="2930632" cy="2907583"/>
              </a:xfrm>
              <a:prstGeom prst="rect">
                <a:avLst/>
              </a:prstGeom>
            </p:spPr>
          </p:pic>
        </p:grpSp>
      </p:grpSp>
      <p:cxnSp>
        <p:nvCxnSpPr>
          <p:cNvPr id="13" name="Straight Connector 12"/>
          <p:cNvCxnSpPr/>
          <p:nvPr/>
        </p:nvCxnSpPr>
        <p:spPr>
          <a:xfrm>
            <a:off x="6312141" y="1936649"/>
            <a:ext cx="9833" cy="200035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307824" y="3713428"/>
            <a:ext cx="1972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Shock Event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7103034" y="4300023"/>
            <a:ext cx="16293" cy="212521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07161" y="6334780"/>
            <a:ext cx="1972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Shock Event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65585" y="3706173"/>
            <a:ext cx="2735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Commercial Device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749EF-A18C-4B0F-8446-AAC8F8BC13C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453986" y="6409591"/>
            <a:ext cx="2735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Commercial Device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7486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Inappropriate Shock Scenario</a:t>
            </a:r>
          </a:p>
        </p:txBody>
      </p:sp>
    </p:spTree>
    <p:extLst>
      <p:ext uri="{BB962C8B-B14F-4D97-AF65-F5344CB8AC3E}">
        <p14:creationId xmlns:p14="http://schemas.microsoft.com/office/powerpoint/2010/main" val="351205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749EF-A18C-4B0F-8446-AAC8F8BC13C9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r="6863" b="49048"/>
          <a:stretch/>
        </p:blipFill>
        <p:spPr>
          <a:xfrm>
            <a:off x="1612900" y="1462219"/>
            <a:ext cx="6137754" cy="26069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26276" y="6198256"/>
            <a:ext cx="1972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Shock Event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0"/>
          <a:stretch/>
        </p:blipFill>
        <p:spPr>
          <a:xfrm>
            <a:off x="4161795" y="4547020"/>
            <a:ext cx="6312921" cy="231098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8198630" y="4888126"/>
            <a:ext cx="0" cy="146822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66886" y="1374497"/>
            <a:ext cx="37403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Open ICD Inhibit Output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07043" y="4247814"/>
            <a:ext cx="37403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Open ICD Shock Output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7486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Inappropriate Shock Scenario: results</a:t>
            </a:r>
          </a:p>
        </p:txBody>
      </p:sp>
    </p:spTree>
    <p:extLst>
      <p:ext uri="{BB962C8B-B14F-4D97-AF65-F5344CB8AC3E}">
        <p14:creationId xmlns:p14="http://schemas.microsoft.com/office/powerpoint/2010/main" val="410934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199" y="6492875"/>
            <a:ext cx="2844800" cy="365125"/>
          </a:xfrm>
        </p:spPr>
        <p:txBody>
          <a:bodyPr/>
          <a:lstStyle/>
          <a:p>
            <a:fld id="{62C2E377-B267-EB4E-8CB8-47ED8C696FBC}" type="slidenum">
              <a:rPr lang="en-US" smtClean="0"/>
              <a:t>3</a:t>
            </a:fld>
            <a:endParaRPr lang="en-US" dirty="0"/>
          </a:p>
        </p:txBody>
      </p:sp>
      <p:pic>
        <p:nvPicPr>
          <p:cNvPr id="4098" name="Picture 2" descr="http://c1.staticflickr.com/6/5290/5227335748_c63bb21294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19566" y="1777090"/>
            <a:ext cx="5306434" cy="40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9474" b="-432"/>
          <a:stretch/>
        </p:blipFill>
        <p:spPr>
          <a:xfrm rot="5400000">
            <a:off x="-678996" y="1807764"/>
            <a:ext cx="5306429" cy="3967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3" t="13301" r="13273" b="12103"/>
          <a:stretch/>
        </p:blipFill>
        <p:spPr>
          <a:xfrm rot="5400000">
            <a:off x="7138802" y="1987081"/>
            <a:ext cx="5306445" cy="360924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ICD Teardown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3" t="13301" r="13273" b="83322"/>
          <a:stretch/>
        </p:blipFill>
        <p:spPr>
          <a:xfrm rot="5400000">
            <a:off x="9238841" y="3496290"/>
            <a:ext cx="5310963" cy="595351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9575514" y="3296833"/>
            <a:ext cx="1656422" cy="33048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Memory</a:t>
            </a:r>
            <a:endParaRPr lang="en-US" sz="2400" dirty="0"/>
          </a:p>
        </p:txBody>
      </p:sp>
      <p:sp>
        <p:nvSpPr>
          <p:cNvPr id="12" name="Rectangle: Rounded Corners 11"/>
          <p:cNvSpPr/>
          <p:nvPr/>
        </p:nvSpPr>
        <p:spPr>
          <a:xfrm>
            <a:off x="4717441" y="2595065"/>
            <a:ext cx="1465336" cy="35768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Telemetry</a:t>
            </a:r>
            <a:endParaRPr lang="en-US" sz="2400" dirty="0"/>
          </a:p>
        </p:txBody>
      </p:sp>
      <p:sp>
        <p:nvSpPr>
          <p:cNvPr id="13" name="Rectangle: Rounded Corners 12"/>
          <p:cNvSpPr/>
          <p:nvPr/>
        </p:nvSpPr>
        <p:spPr>
          <a:xfrm>
            <a:off x="793584" y="5195464"/>
            <a:ext cx="1359957" cy="42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ASIC</a:t>
            </a:r>
            <a:endParaRPr lang="en-US" sz="2400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6795439" y="5195464"/>
            <a:ext cx="1543943" cy="72534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DC-DC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converter</a:t>
            </a:r>
            <a:endParaRPr lang="en-US" sz="2400" dirty="0"/>
          </a:p>
        </p:txBody>
      </p:sp>
      <p:sp>
        <p:nvSpPr>
          <p:cNvPr id="15" name="Rectangle: Rounded Corners 14"/>
          <p:cNvSpPr/>
          <p:nvPr/>
        </p:nvSpPr>
        <p:spPr>
          <a:xfrm>
            <a:off x="4552057" y="5843599"/>
            <a:ext cx="1543943" cy="37890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Beeper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1588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24000" y="531542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The commercial device and our open ICD delivered a therapy for the inappropriate shock scenario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749EF-A18C-4B0F-8446-AAC8F8BC13C9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16" y="1192772"/>
            <a:ext cx="9750292" cy="3315889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5727879" y="2365293"/>
            <a:ext cx="3099597" cy="1960521"/>
          </a:xfrm>
          <a:prstGeom prst="roundRect">
            <a:avLst/>
          </a:prstGeom>
          <a:solidFill>
            <a:schemeClr val="accent1">
              <a:alpha val="26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7486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Inappropriate Shock Scenario: results</a:t>
            </a:r>
          </a:p>
        </p:txBody>
      </p:sp>
    </p:spTree>
    <p:extLst>
      <p:ext uri="{BB962C8B-B14F-4D97-AF65-F5344CB8AC3E}">
        <p14:creationId xmlns:p14="http://schemas.microsoft.com/office/powerpoint/2010/main" val="274049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5222" y="1689021"/>
            <a:ext cx="10497178" cy="3506426"/>
          </a:xfrm>
        </p:spPr>
        <p:txBody>
          <a:bodyPr/>
          <a:lstStyle/>
          <a:p>
            <a:r>
              <a:rPr lang="en-US" dirty="0"/>
              <a:t>Testing multiple devices at the same time</a:t>
            </a:r>
          </a:p>
          <a:p>
            <a:r>
              <a:rPr lang="en-US" dirty="0"/>
              <a:t>Knowledge of the discriminator not black box testing </a:t>
            </a:r>
          </a:p>
          <a:p>
            <a:r>
              <a:rPr lang="en-US" dirty="0"/>
              <a:t>Sensitivity testing</a:t>
            </a:r>
          </a:p>
          <a:p>
            <a:r>
              <a:rPr lang="en-US" dirty="0"/>
              <a:t>Patient specific device parameter setting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E377-B267-EB4E-8CB8-47ED8C696FBC}" type="slidenum">
              <a:rPr lang="en-US" smtClean="0"/>
              <a:t>31</a:t>
            </a:fld>
            <a:endParaRPr lang="en-US"/>
          </a:p>
        </p:txBody>
      </p:sp>
      <p:pic>
        <p:nvPicPr>
          <p:cNvPr id="1026" name="Picture 2" descr="icd_in_20_atp_in_vf_zone_2b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34"/>
          <a:stretch/>
        </p:blipFill>
        <p:spPr bwMode="auto">
          <a:xfrm>
            <a:off x="609600" y="4170067"/>
            <a:ext cx="4521083" cy="218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boston_va_therapie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59"/>
          <a:stretch/>
        </p:blipFill>
        <p:spPr bwMode="auto">
          <a:xfrm>
            <a:off x="7182530" y="4170067"/>
            <a:ext cx="4399870" cy="218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3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7" t="7488" b="-7488"/>
          <a:stretch/>
        </p:blipFill>
        <p:spPr>
          <a:xfrm>
            <a:off x="0" y="1152728"/>
            <a:ext cx="7607776" cy="571986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" t="13888" r="5283" b="-120"/>
          <a:stretch/>
        </p:blipFill>
        <p:spPr>
          <a:xfrm rot="10800000" flipV="1">
            <a:off x="7607774" y="3649034"/>
            <a:ext cx="4584223" cy="2800401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ICD Teardown</a:t>
            </a:r>
          </a:p>
        </p:txBody>
      </p:sp>
      <p:pic>
        <p:nvPicPr>
          <p:cNvPr id="6146" name="Picture 2" descr="http://c1.staticflickr.com/6/5206/5227335564_281507afcd_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11064"/>
          <a:stretch/>
        </p:blipFill>
        <p:spPr bwMode="auto">
          <a:xfrm rot="10800000" flipV="1">
            <a:off x="7607776" y="1152728"/>
            <a:ext cx="4605552" cy="249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199" y="6492875"/>
            <a:ext cx="2844800" cy="365125"/>
          </a:xfrm>
        </p:spPr>
        <p:txBody>
          <a:bodyPr/>
          <a:lstStyle/>
          <a:p>
            <a:fld id="{62C2E377-B267-EB4E-8CB8-47ED8C696FBC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Rectangle: Rounded Corners 1"/>
          <p:cNvSpPr/>
          <p:nvPr/>
        </p:nvSpPr>
        <p:spPr>
          <a:xfrm>
            <a:off x="452704" y="3301332"/>
            <a:ext cx="1909496" cy="39244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RF Antenna</a:t>
            </a:r>
            <a:endParaRPr lang="en-US" sz="2400" dirty="0"/>
          </a:p>
        </p:txBody>
      </p:sp>
      <p:sp>
        <p:nvSpPr>
          <p:cNvPr id="20" name="Rectangle: Rounded Corners 19"/>
          <p:cNvSpPr/>
          <p:nvPr/>
        </p:nvSpPr>
        <p:spPr>
          <a:xfrm>
            <a:off x="9154558" y="5196619"/>
            <a:ext cx="1756881" cy="33048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Capacitor</a:t>
            </a:r>
            <a:endParaRPr lang="en-US" sz="2400" dirty="0"/>
          </a:p>
        </p:txBody>
      </p:sp>
      <p:sp>
        <p:nvSpPr>
          <p:cNvPr id="22" name="Rectangle: Rounded Corners 21"/>
          <p:cNvSpPr/>
          <p:nvPr/>
        </p:nvSpPr>
        <p:spPr>
          <a:xfrm>
            <a:off x="8078910" y="3131593"/>
            <a:ext cx="2536577" cy="33048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Power Module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87317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5" y="1386452"/>
            <a:ext cx="2056405" cy="222456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33555" y="1326093"/>
            <a:ext cx="2464423" cy="1559373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High Voltage Output Switches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152692" y="2794723"/>
            <a:ext cx="1480863" cy="12040"/>
          </a:xfrm>
          <a:prstGeom prst="straightConnector1">
            <a:avLst/>
          </a:prstGeom>
          <a:ln w="3175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388184" y="3054712"/>
            <a:ext cx="2716919" cy="114445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Pace Output Circuit (Pulse Generator)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15038" y="1452129"/>
            <a:ext cx="1023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DF + </a:t>
            </a:r>
          </a:p>
          <a:p>
            <a:r>
              <a:rPr lang="en-US" sz="2000" dirty="0"/>
              <a:t>(Anode)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77788" y="2101557"/>
            <a:ext cx="1245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DF - </a:t>
            </a:r>
          </a:p>
          <a:p>
            <a:r>
              <a:rPr lang="en-US" sz="2000" dirty="0"/>
              <a:t>(Cathode)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2152692" y="1441743"/>
            <a:ext cx="1480863" cy="15930"/>
          </a:xfrm>
          <a:prstGeom prst="straightConnector1">
            <a:avLst/>
          </a:prstGeom>
          <a:ln w="3175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201040" y="3704338"/>
            <a:ext cx="1166575" cy="0"/>
          </a:xfrm>
          <a:prstGeom prst="straightConnector1">
            <a:avLst/>
          </a:prstGeom>
          <a:ln w="31750">
            <a:headEnd type="triangle" w="sm" len="med"/>
            <a:tailEnd type="triangle" w="sm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201040" y="3402928"/>
            <a:ext cx="1166576" cy="0"/>
          </a:xfrm>
          <a:prstGeom prst="straightConnector1">
            <a:avLst/>
          </a:prstGeom>
          <a:ln w="31750">
            <a:headEnd type="none" w="sm" len="med"/>
            <a:tailEnd type="triangle" w="sm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90875" y="3002818"/>
            <a:ext cx="8721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ring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06140" y="3648198"/>
            <a:ext cx="9272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tip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00246" y="4349790"/>
            <a:ext cx="3104856" cy="808491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Filter and High Voltage Protection Circuit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570148" y="3394888"/>
            <a:ext cx="0" cy="1642327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562248" y="5037215"/>
            <a:ext cx="437998" cy="0"/>
          </a:xfrm>
          <a:prstGeom prst="straightConnector1">
            <a:avLst/>
          </a:prstGeom>
          <a:ln w="3175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2690214" y="3704338"/>
            <a:ext cx="9122" cy="110670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675852" y="4811013"/>
            <a:ext cx="322930" cy="77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6600582" y="1326093"/>
            <a:ext cx="2456306" cy="376027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(Analog and Digital)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Sense Amplifier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Pacing Circuitry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Adaptive Sensors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Custom ASIC</a:t>
            </a:r>
          </a:p>
          <a:p>
            <a:pPr algn="ctr"/>
            <a:endParaRPr lang="en-US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723242" y="1356498"/>
            <a:ext cx="1724627" cy="1607034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High Voltage Output Switches</a:t>
            </a:r>
          </a:p>
          <a:p>
            <a:pPr algn="ctr"/>
            <a:endParaRPr lang="en-US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9723242" y="3432339"/>
            <a:ext cx="1724627" cy="90195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Charging Circuitry</a:t>
            </a:r>
          </a:p>
          <a:p>
            <a:pPr algn="ctr"/>
            <a:endParaRPr lang="en-US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600582" y="5282520"/>
            <a:ext cx="2456306" cy="851961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Low Power Microprocessor</a:t>
            </a:r>
          </a:p>
          <a:p>
            <a:pPr algn="ctr"/>
            <a:endParaRPr lang="en-US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640069" y="6330638"/>
            <a:ext cx="2441257" cy="39041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RAM and ROM</a:t>
            </a:r>
          </a:p>
          <a:p>
            <a:pPr algn="ctr"/>
            <a:endParaRPr lang="en-US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611855" y="12843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ICD Functional Block diagram</a:t>
            </a:r>
          </a:p>
        </p:txBody>
      </p:sp>
      <p:sp>
        <p:nvSpPr>
          <p:cNvPr id="69" name="Rectangle 68"/>
          <p:cNvSpPr/>
          <p:nvPr/>
        </p:nvSpPr>
        <p:spPr>
          <a:xfrm>
            <a:off x="9723242" y="5756506"/>
            <a:ext cx="1724628" cy="664952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Telemetry</a:t>
            </a:r>
          </a:p>
          <a:p>
            <a:pPr algn="ctr"/>
            <a:endParaRPr lang="en-US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23242" y="4950044"/>
            <a:ext cx="1724627" cy="664952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Beeper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6098255" y="2101557"/>
            <a:ext cx="497754" cy="0"/>
          </a:xfrm>
          <a:prstGeom prst="straightConnector1">
            <a:avLst/>
          </a:prstGeom>
          <a:ln w="31750"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6098255" y="3611018"/>
            <a:ext cx="497754" cy="0"/>
          </a:xfrm>
          <a:prstGeom prst="straightConnector1">
            <a:avLst/>
          </a:prstGeom>
          <a:ln w="31750"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6098255" y="4696308"/>
            <a:ext cx="497754" cy="0"/>
          </a:xfrm>
          <a:prstGeom prst="straightConnector1">
            <a:avLst/>
          </a:prstGeom>
          <a:ln w="31750"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9081326" y="2080314"/>
            <a:ext cx="641916" cy="0"/>
          </a:xfrm>
          <a:prstGeom prst="straightConnector1">
            <a:avLst/>
          </a:prstGeom>
          <a:ln w="3175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10576774" y="2963532"/>
            <a:ext cx="0" cy="468807"/>
          </a:xfrm>
          <a:prstGeom prst="straightConnector1">
            <a:avLst/>
          </a:prstGeom>
          <a:ln w="3175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9081326" y="5396891"/>
            <a:ext cx="641916" cy="0"/>
          </a:xfrm>
          <a:prstGeom prst="straightConnector1">
            <a:avLst/>
          </a:prstGeom>
          <a:ln w="31750"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9081326" y="5960258"/>
            <a:ext cx="641916" cy="0"/>
          </a:xfrm>
          <a:prstGeom prst="straightConnector1">
            <a:avLst/>
          </a:prstGeom>
          <a:ln w="31750"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7780595" y="6134481"/>
            <a:ext cx="0" cy="186181"/>
          </a:xfrm>
          <a:prstGeom prst="straightConnector1">
            <a:avLst/>
          </a:prstGeom>
          <a:ln w="31750"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V="1">
            <a:off x="7771666" y="5096339"/>
            <a:ext cx="0" cy="186181"/>
          </a:xfrm>
          <a:prstGeom prst="straightConnector1">
            <a:avLst/>
          </a:prstGeom>
          <a:ln w="31750"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381920" y="3648198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Heart Model</a:t>
            </a:r>
          </a:p>
        </p:txBody>
      </p:sp>
      <p:sp>
        <p:nvSpPr>
          <p:cNvPr id="2" name="Rectangle 1"/>
          <p:cNvSpPr/>
          <p:nvPr/>
        </p:nvSpPr>
        <p:spPr>
          <a:xfrm>
            <a:off x="3633555" y="1326093"/>
            <a:ext cx="2464423" cy="1559373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3386092" y="3068566"/>
            <a:ext cx="2719011" cy="1130603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995674" y="4356082"/>
            <a:ext cx="3109430" cy="796241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6593458" y="1326094"/>
            <a:ext cx="2463430" cy="3760270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9747679" y="1342657"/>
            <a:ext cx="1700189" cy="1620876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9741571" y="3447250"/>
            <a:ext cx="1700189" cy="887045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9735460" y="4953369"/>
            <a:ext cx="1700189" cy="661628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9735460" y="5758168"/>
            <a:ext cx="1700189" cy="661628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6600582" y="5298629"/>
            <a:ext cx="2456306" cy="825875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6632544" y="6330638"/>
            <a:ext cx="2456306" cy="399267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200" y="6492874"/>
            <a:ext cx="2844800" cy="365125"/>
          </a:xfrm>
        </p:spPr>
        <p:txBody>
          <a:bodyPr/>
          <a:lstStyle/>
          <a:p>
            <a:fld id="{62C2E377-B267-EB4E-8CB8-47ED8C696FB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22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3" grpId="0" animBg="1"/>
      <p:bldP spid="43" grpId="1" animBg="1"/>
      <p:bldP spid="44" grpId="0" animBg="1"/>
      <p:bldP spid="49" grpId="0" animBg="1"/>
      <p:bldP spid="49" grpId="1" animBg="1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1" t="16202" r="30626" b="12369"/>
          <a:stretch/>
        </p:blipFill>
        <p:spPr>
          <a:xfrm>
            <a:off x="3764379" y="1143000"/>
            <a:ext cx="4949456" cy="5389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9" y="3604905"/>
            <a:ext cx="1653256" cy="16532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552" y="820509"/>
            <a:ext cx="1623171" cy="1623171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ICD Hardware components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55714" y="1940881"/>
            <a:ext cx="410861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/>
              <a:t>CPU/ASIC</a:t>
            </a:r>
          </a:p>
          <a:p>
            <a:pPr marL="214308" indent="-214308" algn="just">
              <a:buFont typeface="Arial" panose="020B0604020202020204" pitchFamily="34" charset="0"/>
              <a:buChar char="•"/>
            </a:pPr>
            <a:r>
              <a:rPr lang="en-US" sz="2600" dirty="0"/>
              <a:t>Microprocessor</a:t>
            </a:r>
          </a:p>
          <a:p>
            <a:pPr marL="214308" indent="-214308" algn="just">
              <a:buFont typeface="Arial" panose="020B0604020202020204" pitchFamily="34" charset="0"/>
              <a:buChar char="•"/>
            </a:pPr>
            <a:r>
              <a:rPr lang="en-US" sz="2600" dirty="0"/>
              <a:t>RF Link</a:t>
            </a:r>
          </a:p>
          <a:p>
            <a:pPr marL="214308" indent="-214308" algn="just">
              <a:buFont typeface="Arial" panose="020B0604020202020204" pitchFamily="34" charset="0"/>
              <a:buChar char="•"/>
            </a:pPr>
            <a:r>
              <a:rPr lang="en-US" sz="2600" dirty="0"/>
              <a:t>System Management </a:t>
            </a:r>
          </a:p>
        </p:txBody>
      </p:sp>
      <p:sp>
        <p:nvSpPr>
          <p:cNvPr id="6" name="Rectangle 5"/>
          <p:cNvSpPr/>
          <p:nvPr/>
        </p:nvSpPr>
        <p:spPr>
          <a:xfrm>
            <a:off x="91589" y="4734782"/>
            <a:ext cx="6096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600" b="1" dirty="0"/>
              <a:t>BATTERY</a:t>
            </a:r>
          </a:p>
          <a:p>
            <a:pPr algn="just"/>
            <a:r>
              <a:rPr lang="en-US" sz="2600" dirty="0"/>
              <a:t>5-8 y monitoring  0.63 Ah</a:t>
            </a:r>
          </a:p>
          <a:p>
            <a:pPr algn="just"/>
            <a:r>
              <a:rPr lang="en-US" sz="2600" dirty="0"/>
              <a:t>5-8 y pacing           0.5   Ah</a:t>
            </a:r>
          </a:p>
          <a:p>
            <a:pPr algn="just"/>
            <a:r>
              <a:rPr lang="en-US" sz="2600" dirty="0"/>
              <a:t>200 Shocks            0.37 Ah</a:t>
            </a:r>
          </a:p>
          <a:p>
            <a:pPr algn="just"/>
            <a:r>
              <a:rPr lang="en-US" sz="2600" b="1" dirty="0"/>
              <a:t>TOTAL 1.5 Ah</a:t>
            </a:r>
          </a:p>
        </p:txBody>
      </p:sp>
      <p:sp>
        <p:nvSpPr>
          <p:cNvPr id="8" name="Rectangle 7"/>
          <p:cNvSpPr/>
          <p:nvPr/>
        </p:nvSpPr>
        <p:spPr>
          <a:xfrm>
            <a:off x="8917333" y="1071473"/>
            <a:ext cx="314830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/>
              <a:t>CONNECTOR BLOCK</a:t>
            </a:r>
          </a:p>
          <a:p>
            <a:pPr marL="214308" indent="-214308" algn="just">
              <a:buFont typeface="Arial" panose="020B0604020202020204" pitchFamily="34" charset="0"/>
              <a:buChar char="•"/>
            </a:pPr>
            <a:r>
              <a:rPr lang="en-US" sz="2600" dirty="0"/>
              <a:t>Suture Anchor</a:t>
            </a:r>
          </a:p>
          <a:p>
            <a:pPr marL="214308" indent="-214308" algn="just">
              <a:buFont typeface="Arial" panose="020B0604020202020204" pitchFamily="34" charset="0"/>
              <a:buChar char="•"/>
            </a:pPr>
            <a:r>
              <a:rPr lang="en-US" sz="2600" dirty="0"/>
              <a:t>Antenna</a:t>
            </a:r>
          </a:p>
          <a:p>
            <a:pPr marL="214308" indent="-214308" algn="just">
              <a:buFont typeface="Arial" panose="020B0604020202020204" pitchFamily="34" charset="0"/>
              <a:buChar char="•"/>
            </a:pPr>
            <a:r>
              <a:rPr lang="en-US" sz="2600" dirty="0"/>
              <a:t>Leads</a:t>
            </a:r>
          </a:p>
        </p:txBody>
      </p:sp>
      <p:pic>
        <p:nvPicPr>
          <p:cNvPr id="7170" name="Picture 2" descr="Image result for capaci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4" t="29259" r="8096" b="8732"/>
          <a:stretch/>
        </p:blipFill>
        <p:spPr bwMode="auto">
          <a:xfrm>
            <a:off x="10175624" y="3916387"/>
            <a:ext cx="1757855" cy="144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885816" y="4851661"/>
            <a:ext cx="379027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/>
              <a:t>CAPACITOR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600" dirty="0"/>
              <a:t>C = 80-200 µF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600" dirty="0"/>
              <a:t>V =  700 – 1k V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600" dirty="0"/>
              <a:t>Energy  25-40 J</a:t>
            </a: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199" y="6492875"/>
            <a:ext cx="2844800" cy="365125"/>
          </a:xfrm>
        </p:spPr>
        <p:txBody>
          <a:bodyPr/>
          <a:lstStyle/>
          <a:p>
            <a:fld id="{62C2E377-B267-EB4E-8CB8-47ED8C696FB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063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749EF-A18C-4B0F-8446-AAC8F8BC13C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1586346" y="375708"/>
            <a:ext cx="862445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Device in the loop testing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3644005"/>
            <a:ext cx="2038663" cy="1143000"/>
          </a:xfrm>
        </p:spPr>
        <p:txBody>
          <a:bodyPr>
            <a:normAutofit/>
          </a:bodyPr>
          <a:lstStyle/>
          <a:p>
            <a:r>
              <a:rPr lang="en-US" sz="3200" dirty="0"/>
              <a:t>Device</a:t>
            </a:r>
            <a:br>
              <a:rPr lang="en-US" sz="3200" dirty="0"/>
            </a:br>
            <a:r>
              <a:rPr lang="en-US" sz="3200" dirty="0"/>
              <a:t>Validation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8047995" y="3644005"/>
            <a:ext cx="2393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Open ICD Platform</a:t>
            </a:r>
          </a:p>
        </p:txBody>
      </p:sp>
      <p:sp>
        <p:nvSpPr>
          <p:cNvPr id="2" name="Bent-Up Arrow 1"/>
          <p:cNvSpPr/>
          <p:nvPr/>
        </p:nvSpPr>
        <p:spPr>
          <a:xfrm rot="10800000">
            <a:off x="2257905" y="1174748"/>
            <a:ext cx="660400" cy="2561167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ent-Up Arrow 7"/>
          <p:cNvSpPr/>
          <p:nvPr/>
        </p:nvSpPr>
        <p:spPr>
          <a:xfrm rot="10800000" flipH="1">
            <a:off x="8861906" y="1174745"/>
            <a:ext cx="592667" cy="2561167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:\Users\Zhihao Jiang\Documents\My Dropbox\VHM\figures\hardware.png"/>
          <p:cNvPicPr>
            <a:picLocks noChangeAspect="1" noChangeArrowheads="1"/>
          </p:cNvPicPr>
          <p:nvPr/>
        </p:nvPicPr>
        <p:blipFill rotWithShape="1">
          <a:blip r:embed="rId3" cstate="print"/>
          <a:srcRect l="18631" r="19018"/>
          <a:stretch/>
        </p:blipFill>
        <p:spPr bwMode="auto">
          <a:xfrm>
            <a:off x="3589864" y="2147834"/>
            <a:ext cx="4589706" cy="4135343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03817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782" y="1285622"/>
            <a:ext cx="1180183" cy="1723647"/>
          </a:xfrm>
          <a:prstGeom prst="rect">
            <a:avLst/>
          </a:prstGeom>
        </p:spPr>
      </p:pic>
      <p:pic>
        <p:nvPicPr>
          <p:cNvPr id="15" name="Picture 2" descr="What is the icd-9-cm code for status post cardi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250" y="740296"/>
            <a:ext cx="2257683" cy="2268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942306" y="3293171"/>
            <a:ext cx="3589151" cy="553998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Conformance Testing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7343506" y="3990037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Open ICD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810419" y="5206611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Heart Model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016910" y="2935146"/>
            <a:ext cx="2312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Commercial ICD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023" y="1904701"/>
            <a:ext cx="3039680" cy="3398798"/>
          </a:xfrm>
          <a:prstGeom prst="rect">
            <a:avLst/>
          </a:prstGeom>
        </p:spPr>
      </p:pic>
      <p:sp>
        <p:nvSpPr>
          <p:cNvPr id="49" name="Flowchart: Alternate Process 70"/>
          <p:cNvSpPr/>
          <p:nvPr/>
        </p:nvSpPr>
        <p:spPr bwMode="auto">
          <a:xfrm>
            <a:off x="3881373" y="3928259"/>
            <a:ext cx="1185877" cy="484411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/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3" name="Group 52"/>
          <p:cNvGrpSpPr/>
          <p:nvPr>
            <p:custDataLst>
              <p:tags r:id="rId1"/>
            </p:custDataLst>
          </p:nvPr>
        </p:nvGrpSpPr>
        <p:grpSpPr>
          <a:xfrm>
            <a:off x="3861852" y="2636437"/>
            <a:ext cx="1222727" cy="1742683"/>
            <a:chOff x="2231327" y="2549853"/>
            <a:chExt cx="1767676" cy="2799564"/>
          </a:xfrm>
        </p:grpSpPr>
        <p:sp>
          <p:nvSpPr>
            <p:cNvPr id="54" name="Flowchart: Alternate Process 70"/>
            <p:cNvSpPr/>
            <p:nvPr/>
          </p:nvSpPr>
          <p:spPr bwMode="auto">
            <a:xfrm>
              <a:off x="2266492" y="2602256"/>
              <a:ext cx="1679238" cy="795023"/>
            </a:xfrm>
            <a:prstGeom prst="flowChartAlternate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/>
              <a:endPara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231327" y="2549853"/>
              <a:ext cx="1767676" cy="44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Scenario 1</a:t>
              </a:r>
            </a:p>
          </p:txBody>
        </p:sp>
        <p:pic>
          <p:nvPicPr>
            <p:cNvPr id="59" name="Picture 2" descr="D:\Dropbox\VHM Testbed\Figures\heartbeat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5371" y="3018183"/>
              <a:ext cx="1524649" cy="3555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Flowchart: Alternate Process 70"/>
            <p:cNvSpPr/>
            <p:nvPr/>
          </p:nvSpPr>
          <p:spPr bwMode="auto">
            <a:xfrm>
              <a:off x="2231327" y="3564025"/>
              <a:ext cx="1714402" cy="778190"/>
            </a:xfrm>
            <a:prstGeom prst="flowChartAlternate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/>
              <a:endPara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319256" y="3546159"/>
              <a:ext cx="1591816" cy="44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Scenario 2</a:t>
              </a:r>
            </a:p>
          </p:txBody>
        </p:sp>
        <p:pic>
          <p:nvPicPr>
            <p:cNvPr id="62" name="Picture 2" descr="D:\Dropbox\VHM Testbed\Figures\heartbeat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5981" y="3966325"/>
              <a:ext cx="1524650" cy="3555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D:\Dropbox\VHM Testbed\Figures\heartbeat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526" y="4993817"/>
              <a:ext cx="1524650" cy="3556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63"/>
            <p:cNvSpPr txBox="1"/>
            <p:nvPr/>
          </p:nvSpPr>
          <p:spPr>
            <a:xfrm>
              <a:off x="2288446" y="4501875"/>
              <a:ext cx="1591812" cy="44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Scenario 3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7961625" y="2864362"/>
            <a:ext cx="2364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Device Programmer</a:t>
            </a:r>
          </a:p>
        </p:txBody>
      </p:sp>
      <p:pic>
        <p:nvPicPr>
          <p:cNvPr id="24" name="Picture 2" descr="C:\Users\Zhihao Jiang\Documents\My Dropbox\VHM\figures\hardware.png"/>
          <p:cNvPicPr>
            <a:picLocks noChangeAspect="1" noChangeArrowheads="1"/>
          </p:cNvPicPr>
          <p:nvPr/>
        </p:nvPicPr>
        <p:blipFill rotWithShape="1">
          <a:blip r:embed="rId8" cstate="print"/>
          <a:srcRect l="18631" r="19018"/>
          <a:stretch/>
        </p:blipFill>
        <p:spPr bwMode="auto">
          <a:xfrm>
            <a:off x="5427782" y="3781459"/>
            <a:ext cx="2716103" cy="2447219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cxnSp>
        <p:nvCxnSpPr>
          <p:cNvPr id="28" name="Straight Arrow Connector 27"/>
          <p:cNvCxnSpPr/>
          <p:nvPr/>
        </p:nvCxnSpPr>
        <p:spPr>
          <a:xfrm flipV="1">
            <a:off x="6735590" y="1512954"/>
            <a:ext cx="1532803" cy="13910"/>
          </a:xfrm>
          <a:prstGeom prst="straightConnector1">
            <a:avLst/>
          </a:prstGeom>
          <a:ln w="41275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524000" y="6247628"/>
            <a:ext cx="9144000" cy="6000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/>
              <a:t>Algorithms implemented: Sensing, Detection, Therapy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749EF-A18C-4B0F-8446-AAC8F8BC13C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26" name="Picture 2" descr="https://cdn4.iconfinder.com/data/icons/general19/png/256/compute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061" y="399003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t="3081" r="27426" b="-608"/>
          <a:stretch/>
        </p:blipFill>
        <p:spPr>
          <a:xfrm>
            <a:off x="8673854" y="4235767"/>
            <a:ext cx="1728672" cy="1446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21165669" lon="2258" rev="21000000"/>
            </a:camera>
            <a:lightRig rig="threePt" dir="t"/>
          </a:scene3d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Device in the loop testing</a:t>
            </a:r>
          </a:p>
        </p:txBody>
      </p:sp>
    </p:spTree>
    <p:extLst>
      <p:ext uri="{BB962C8B-B14F-4D97-AF65-F5344CB8AC3E}">
        <p14:creationId xmlns:p14="http://schemas.microsoft.com/office/powerpoint/2010/main" val="404567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/>
      <p:bldP spid="56" grpId="0"/>
      <p:bldP spid="5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276" y="3311940"/>
            <a:ext cx="2282674" cy="3333826"/>
          </a:xfrm>
          <a:prstGeom prst="rect">
            <a:avLst/>
          </a:prstGeom>
        </p:spPr>
      </p:pic>
      <p:sp>
        <p:nvSpPr>
          <p:cNvPr id="3081" name="TextBox 3080"/>
          <p:cNvSpPr txBox="1"/>
          <p:nvPr/>
        </p:nvSpPr>
        <p:spPr>
          <a:xfrm>
            <a:off x="1850865" y="4946506"/>
            <a:ext cx="1727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Heart Model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887926" y="2745968"/>
            <a:ext cx="2780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Commercial ICD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84145" y="95625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scenario is fed to a commercial ICD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963" y="2642912"/>
            <a:ext cx="1973859" cy="220705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65429" y="6424447"/>
            <a:ext cx="2045371" cy="341186"/>
          </a:xfrm>
        </p:spPr>
        <p:txBody>
          <a:bodyPr/>
          <a:lstStyle/>
          <a:p>
            <a:fld id="{170749EF-A18C-4B0F-8446-AAC8F8BC13C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6158" r="6263" b="6717"/>
          <a:stretch/>
        </p:blipFill>
        <p:spPr>
          <a:xfrm>
            <a:off x="4062047" y="1748172"/>
            <a:ext cx="1994098" cy="15186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t="5344" r="6670" b="5167"/>
          <a:stretch/>
        </p:blipFill>
        <p:spPr>
          <a:xfrm>
            <a:off x="4111333" y="3396146"/>
            <a:ext cx="1944813" cy="1526741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6080504" y="1958723"/>
            <a:ext cx="2557285" cy="1523475"/>
          </a:xfrm>
          <a:custGeom>
            <a:avLst/>
            <a:gdLst>
              <a:gd name="connsiteX0" fmla="*/ 0 w 3551274"/>
              <a:gd name="connsiteY0" fmla="*/ 174356 h 642189"/>
              <a:gd name="connsiteX1" fmla="*/ 1010093 w 3551274"/>
              <a:gd name="connsiteY1" fmla="*/ 14868 h 642189"/>
              <a:gd name="connsiteX2" fmla="*/ 2881423 w 3551274"/>
              <a:gd name="connsiteY2" fmla="*/ 503965 h 642189"/>
              <a:gd name="connsiteX3" fmla="*/ 3551274 w 3551274"/>
              <a:gd name="connsiteY3" fmla="*/ 642189 h 642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1274" h="642189">
                <a:moveTo>
                  <a:pt x="0" y="174356"/>
                </a:moveTo>
                <a:cubicBezTo>
                  <a:pt x="264928" y="67144"/>
                  <a:pt x="529856" y="-40067"/>
                  <a:pt x="1010093" y="14868"/>
                </a:cubicBezTo>
                <a:cubicBezTo>
                  <a:pt x="1490330" y="69803"/>
                  <a:pt x="2457893" y="399412"/>
                  <a:pt x="2881423" y="503965"/>
                </a:cubicBezTo>
                <a:cubicBezTo>
                  <a:pt x="3304953" y="608518"/>
                  <a:pt x="3551274" y="642189"/>
                  <a:pt x="3551274" y="642189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6186260" y="3691890"/>
            <a:ext cx="2430720" cy="871215"/>
          </a:xfrm>
          <a:custGeom>
            <a:avLst/>
            <a:gdLst>
              <a:gd name="connsiteX0" fmla="*/ 0 w 1477925"/>
              <a:gd name="connsiteY0" fmla="*/ 925033 h 925033"/>
              <a:gd name="connsiteX1" fmla="*/ 361507 w 1477925"/>
              <a:gd name="connsiteY1" fmla="*/ 308344 h 925033"/>
              <a:gd name="connsiteX2" fmla="*/ 1477925 w 1477925"/>
              <a:gd name="connsiteY2" fmla="*/ 0 h 92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7925" h="925033">
                <a:moveTo>
                  <a:pt x="0" y="925033"/>
                </a:moveTo>
                <a:cubicBezTo>
                  <a:pt x="57593" y="693774"/>
                  <a:pt x="115186" y="462516"/>
                  <a:pt x="361507" y="308344"/>
                </a:cubicBezTo>
                <a:cubicBezTo>
                  <a:pt x="607828" y="154172"/>
                  <a:pt x="1477925" y="0"/>
                  <a:pt x="1477925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419952" y="1674592"/>
            <a:ext cx="170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Atrial signal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11955" y="3203952"/>
            <a:ext cx="2618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Ventricular signal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" t="7077" r="32869" b="6459"/>
          <a:stretch/>
        </p:blipFill>
        <p:spPr>
          <a:xfrm>
            <a:off x="3976030" y="5262892"/>
            <a:ext cx="2090788" cy="1566235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>
            <a:off x="6172876" y="3935851"/>
            <a:ext cx="2458696" cy="2003377"/>
          </a:xfrm>
          <a:custGeom>
            <a:avLst/>
            <a:gdLst>
              <a:gd name="connsiteX0" fmla="*/ 0 w 1477925"/>
              <a:gd name="connsiteY0" fmla="*/ 925033 h 925033"/>
              <a:gd name="connsiteX1" fmla="*/ 361507 w 1477925"/>
              <a:gd name="connsiteY1" fmla="*/ 308344 h 925033"/>
              <a:gd name="connsiteX2" fmla="*/ 1477925 w 1477925"/>
              <a:gd name="connsiteY2" fmla="*/ 0 h 92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7925" h="925033">
                <a:moveTo>
                  <a:pt x="0" y="925033"/>
                </a:moveTo>
                <a:cubicBezTo>
                  <a:pt x="57593" y="693774"/>
                  <a:pt x="115186" y="462516"/>
                  <a:pt x="361507" y="308344"/>
                </a:cubicBezTo>
                <a:cubicBezTo>
                  <a:pt x="607828" y="154172"/>
                  <a:pt x="1477925" y="0"/>
                  <a:pt x="1477925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363717" y="4914875"/>
            <a:ext cx="1967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Shock signal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Hardware in the loop testing: ICD</a:t>
            </a:r>
          </a:p>
        </p:txBody>
      </p:sp>
    </p:spTree>
    <p:extLst>
      <p:ext uri="{BB962C8B-B14F-4D97-AF65-F5344CB8AC3E}">
        <p14:creationId xmlns:p14="http://schemas.microsoft.com/office/powerpoint/2010/main" val="10172397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lp16LzFsH7kKJofWvRNA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25053</TotalTime>
  <Words>867</Words>
  <Application>Microsoft Office PowerPoint</Application>
  <PresentationFormat>Widescreen</PresentationFormat>
  <Paragraphs>265</Paragraphs>
  <Slides>31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Automated ICD Testing Tool</vt:lpstr>
      <vt:lpstr>ICD Teardown</vt:lpstr>
      <vt:lpstr>PowerPoint Presentation</vt:lpstr>
      <vt:lpstr>PowerPoint Presentation</vt:lpstr>
      <vt:lpstr>PowerPoint Presentation</vt:lpstr>
      <vt:lpstr>PowerPoint Presentation</vt:lpstr>
      <vt:lpstr>Device Validation</vt:lpstr>
      <vt:lpstr>PowerPoint Presentation</vt:lpstr>
      <vt:lpstr>PowerPoint Presentation</vt:lpstr>
      <vt:lpstr>PowerPoint Presentation</vt:lpstr>
      <vt:lpstr>Toolchain</vt:lpstr>
      <vt:lpstr>PowerPoint Presentation</vt:lpstr>
      <vt:lpstr>PowerPoint Presentation</vt:lpstr>
      <vt:lpstr>PowerPoint Presentation</vt:lpstr>
      <vt:lpstr>Attenuation Stage</vt:lpstr>
      <vt:lpstr>PowerPoint Presentation</vt:lpstr>
      <vt:lpstr>Analog Isolation Amplifier</vt:lpstr>
      <vt:lpstr>Shifting and buffering</vt:lpstr>
      <vt:lpstr>PowerPoint Presentation</vt:lpstr>
      <vt:lpstr>PowerPoint Presentation</vt:lpstr>
      <vt:lpstr>PowerPoint Presentation</vt:lpstr>
      <vt:lpstr>Shock Signal detection</vt:lpstr>
      <vt:lpstr>Shock Protection and Attenuation</vt:lpstr>
      <vt:lpstr>PCB Layout</vt:lpstr>
      <vt:lpstr>PowerPoint Presentation</vt:lpstr>
      <vt:lpstr>Live Demo </vt:lpstr>
      <vt:lpstr>Scope Shock Protection Output</vt:lpstr>
      <vt:lpstr>Inappropriate Shock Scenario</vt:lpstr>
      <vt:lpstr>Inappropriate Shock Scenario: results</vt:lpstr>
      <vt:lpstr>Inappropriate Shock Scenario: results</vt:lpstr>
      <vt:lpstr>Research Directions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MBCT</dc:title>
  <dc:creator>mlab</dc:creator>
  <cp:lastModifiedBy>marco beccani</cp:lastModifiedBy>
  <cp:revision>707</cp:revision>
  <cp:lastPrinted>2016-05-26T03:10:09Z</cp:lastPrinted>
  <dcterms:created xsi:type="dcterms:W3CDTF">2015-07-08T04:25:44Z</dcterms:created>
  <dcterms:modified xsi:type="dcterms:W3CDTF">2017-04-14T18:53:48Z</dcterms:modified>
</cp:coreProperties>
</file>