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94" r:id="rId3"/>
    <p:sldId id="295" r:id="rId4"/>
    <p:sldId id="289" r:id="rId5"/>
    <p:sldId id="291" r:id="rId6"/>
    <p:sldId id="262" r:id="rId7"/>
    <p:sldId id="265" r:id="rId8"/>
    <p:sldId id="266" r:id="rId9"/>
    <p:sldId id="297" r:id="rId10"/>
    <p:sldId id="298" r:id="rId11"/>
    <p:sldId id="293" r:id="rId12"/>
    <p:sldId id="296" r:id="rId13"/>
    <p:sldId id="282" r:id="rId14"/>
    <p:sldId id="301" r:id="rId15"/>
    <p:sldId id="302" r:id="rId16"/>
    <p:sldId id="269" r:id="rId17"/>
    <p:sldId id="283" r:id="rId18"/>
    <p:sldId id="268" r:id="rId19"/>
    <p:sldId id="285" r:id="rId20"/>
    <p:sldId id="272" r:id="rId21"/>
    <p:sldId id="299" r:id="rId22"/>
    <p:sldId id="286" r:id="rId23"/>
    <p:sldId id="30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D6FF"/>
    <a:srgbClr val="FFD579"/>
    <a:srgbClr val="73FB79"/>
    <a:srgbClr val="D5FC79"/>
    <a:srgbClr val="FF7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07"/>
    <p:restoredTop sz="94801"/>
  </p:normalViewPr>
  <p:slideViewPr>
    <p:cSldViewPr snapToGrid="0" snapToObjects="1">
      <p:cViewPr varScale="1">
        <p:scale>
          <a:sx n="91" d="100"/>
          <a:sy n="91" d="100"/>
        </p:scale>
        <p:origin x="224" y="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ABFCA-1802-6A45-8F17-0C73991EE03B}" type="datetimeFigureOut">
              <a:rPr lang="en-US" smtClean="0"/>
              <a:t>4/13/17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CFA23B-D1FE-CA4C-A356-6301511C2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229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case for generative models in testing of</a:t>
            </a:r>
          </a:p>
          <a:p>
            <a:r>
              <a:rPr lang="en-US" dirty="0" smtClean="0"/>
              <a:t> medical cyber physical systems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FA23B-D1FE-CA4C-A356-6301511C29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227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0BD1-06B9-B24B-9D35-194B3AFE3766}" type="datetimeFigureOut">
              <a:rPr lang="en-US" smtClean="0"/>
              <a:t>4/13/17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C1864-018C-304A-867C-606891CB7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0BD1-06B9-B24B-9D35-194B3AFE3766}" type="datetimeFigureOut">
              <a:rPr lang="en-US" smtClean="0"/>
              <a:t>4/13/17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C1864-018C-304A-867C-606891CB7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0BD1-06B9-B24B-9D35-194B3AFE3766}" type="datetimeFigureOut">
              <a:rPr lang="en-US" smtClean="0"/>
              <a:t>4/13/17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C1864-018C-304A-867C-606891CB7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0BD1-06B9-B24B-9D35-194B3AFE3766}" type="datetimeFigureOut">
              <a:rPr lang="en-US" smtClean="0"/>
              <a:t>4/13/17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C1864-018C-304A-867C-606891CB7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0BD1-06B9-B24B-9D35-194B3AFE3766}" type="datetimeFigureOut">
              <a:rPr lang="en-US" smtClean="0"/>
              <a:t>4/13/17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C1864-018C-304A-867C-606891CB7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0BD1-06B9-B24B-9D35-194B3AFE3766}" type="datetimeFigureOut">
              <a:rPr lang="en-US" smtClean="0"/>
              <a:t>4/13/17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C1864-018C-304A-867C-606891CB7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0BD1-06B9-B24B-9D35-194B3AFE3766}" type="datetimeFigureOut">
              <a:rPr lang="en-US" smtClean="0"/>
              <a:t>4/13/17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C1864-018C-304A-867C-606891CB7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0BD1-06B9-B24B-9D35-194B3AFE3766}" type="datetimeFigureOut">
              <a:rPr lang="en-US" smtClean="0"/>
              <a:t>4/13/17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C1864-018C-304A-867C-606891CB7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0BD1-06B9-B24B-9D35-194B3AFE3766}" type="datetimeFigureOut">
              <a:rPr lang="en-US" smtClean="0"/>
              <a:t>4/13/17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C1864-018C-304A-867C-606891CB7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0BD1-06B9-B24B-9D35-194B3AFE3766}" type="datetimeFigureOut">
              <a:rPr lang="en-US" smtClean="0"/>
              <a:t>4/13/17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C1864-018C-304A-867C-606891CB7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0BD1-06B9-B24B-9D35-194B3AFE3766}" type="datetimeFigureOut">
              <a:rPr lang="en-US" smtClean="0"/>
              <a:t>4/13/17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C1864-018C-304A-867C-606891CB7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20BD1-06B9-B24B-9D35-194B3AFE3766}" type="datetimeFigureOut">
              <a:rPr lang="en-US" smtClean="0"/>
              <a:t>4/13/17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C1864-018C-304A-867C-606891CB7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Relationship Id="rId3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Data-driven </a:t>
            </a:r>
            <a:r>
              <a:rPr lang="en-US" dirty="0" smtClean="0"/>
              <a:t>Modeling of </a:t>
            </a:r>
            <a:r>
              <a:rPr lang="en-US" dirty="0" err="1" smtClean="0"/>
              <a:t>Intracardiac</a:t>
            </a:r>
            <a:r>
              <a:rPr lang="en-US" dirty="0" smtClean="0"/>
              <a:t> </a:t>
            </a:r>
            <a:r>
              <a:rPr lang="en-US" dirty="0" err="1" smtClean="0"/>
              <a:t>Electrograms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3200" b="1" dirty="0" smtClean="0"/>
              <a:t>Kuk </a:t>
            </a:r>
            <a:r>
              <a:rPr lang="en-US" sz="3200" b="1" dirty="0" err="1" smtClean="0"/>
              <a:t>Jin</a:t>
            </a:r>
            <a:r>
              <a:rPr lang="en-US" sz="3200" b="1" dirty="0" smtClean="0"/>
              <a:t> Jang</a:t>
            </a:r>
          </a:p>
          <a:p>
            <a:r>
              <a:rPr lang="en-US" sz="2900" dirty="0"/>
              <a:t>w</a:t>
            </a:r>
            <a:r>
              <a:rPr lang="en-US" sz="2900" dirty="0" smtClean="0"/>
              <a:t>ith</a:t>
            </a:r>
          </a:p>
          <a:p>
            <a:r>
              <a:rPr lang="en-US" sz="2800" dirty="0" err="1" smtClean="0"/>
              <a:t>Houssam</a:t>
            </a:r>
            <a:r>
              <a:rPr lang="en-US" sz="2800" dirty="0" smtClean="0"/>
              <a:t> Abbas</a:t>
            </a:r>
            <a:r>
              <a:rPr lang="en-US" sz="2800" baseline="30000" dirty="0" smtClean="0"/>
              <a:t>(1</a:t>
            </a:r>
            <a:r>
              <a:rPr lang="en-US" sz="2800" baseline="30000" dirty="0"/>
              <a:t>)</a:t>
            </a:r>
            <a:r>
              <a:rPr lang="en-US" sz="2800" dirty="0"/>
              <a:t>, </a:t>
            </a:r>
            <a:r>
              <a:rPr lang="en-US" sz="2800" dirty="0" err="1" smtClean="0"/>
              <a:t>Zhihao</a:t>
            </a:r>
            <a:r>
              <a:rPr lang="en-US" sz="2800" dirty="0" smtClean="0"/>
              <a:t> Jiang</a:t>
            </a:r>
            <a:r>
              <a:rPr lang="en-US" sz="2800" baseline="30000" dirty="0"/>
              <a:t>(1)</a:t>
            </a:r>
            <a:r>
              <a:rPr lang="en-US" sz="2800" dirty="0" smtClean="0"/>
              <a:t>, Jackson </a:t>
            </a:r>
            <a:r>
              <a:rPr lang="en-US" sz="2800" dirty="0"/>
              <a:t>Liang</a:t>
            </a:r>
            <a:r>
              <a:rPr lang="en-US" sz="2800" baseline="30000" dirty="0"/>
              <a:t>(2)</a:t>
            </a:r>
            <a:r>
              <a:rPr lang="en-US" sz="2800" dirty="0"/>
              <a:t>, </a:t>
            </a:r>
            <a:r>
              <a:rPr lang="en-US" sz="2800" dirty="0" smtClean="0"/>
              <a:t> </a:t>
            </a:r>
            <a:r>
              <a:rPr lang="en-US" sz="2800" dirty="0"/>
              <a:t>Rahul </a:t>
            </a:r>
            <a:r>
              <a:rPr lang="en-US" sz="2800" dirty="0" err="1"/>
              <a:t>Mangharam</a:t>
            </a:r>
            <a:r>
              <a:rPr lang="en-US" sz="2800" baseline="30000" dirty="0"/>
              <a:t>(1)</a:t>
            </a:r>
          </a:p>
          <a:p>
            <a:r>
              <a:rPr lang="en-US" sz="2800" baseline="30000" dirty="0"/>
              <a:t>(1) </a:t>
            </a:r>
            <a:r>
              <a:rPr lang="en-US" sz="2800" dirty="0"/>
              <a:t>School of Engineering and Applied Sciences, University of Pennsylvania</a:t>
            </a:r>
          </a:p>
          <a:p>
            <a:r>
              <a:rPr lang="en-US" sz="2800" baseline="30000" dirty="0"/>
              <a:t>(2) </a:t>
            </a:r>
            <a:r>
              <a:rPr lang="en-US" sz="2800" dirty="0"/>
              <a:t>Hospital of the University of Pennsylvania</a:t>
            </a:r>
          </a:p>
          <a:p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LSTM Network Architecture - Advantages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864" y="1825625"/>
            <a:ext cx="9198272" cy="43513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819271" y="1319917"/>
            <a:ext cx="35966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Relations between channels </a:t>
            </a:r>
            <a:r>
              <a:rPr lang="en-US" sz="2000" dirty="0" smtClean="0"/>
              <a:t>is </a:t>
            </a:r>
            <a:r>
              <a:rPr lang="en-US" sz="2000" dirty="0"/>
              <a:t>implicitly modeled through the </a:t>
            </a:r>
            <a:r>
              <a:rPr lang="en-US" sz="2000" dirty="0" smtClean="0"/>
              <a:t>network.</a:t>
            </a:r>
          </a:p>
          <a:p>
            <a:r>
              <a:rPr lang="en-US" sz="2000" dirty="0" smtClean="0"/>
              <a:t>Channel output easily extended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7638757" y="2643356"/>
            <a:ext cx="3193366" cy="3533607"/>
          </a:xfrm>
          <a:prstGeom prst="rect">
            <a:avLst/>
          </a:prstGeom>
          <a:noFill/>
          <a:ln w="69850" cmpd="sng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31741" y="2508198"/>
            <a:ext cx="1946031" cy="3529381"/>
          </a:xfrm>
          <a:prstGeom prst="rect">
            <a:avLst/>
          </a:prstGeom>
          <a:noFill/>
          <a:ln w="69850" cmpd="sng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911007"/>
            <a:ext cx="34794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Ease </a:t>
            </a:r>
            <a:r>
              <a:rPr lang="en-US" sz="2000" smtClean="0"/>
              <a:t>of multi-dimensional </a:t>
            </a:r>
            <a:r>
              <a:rPr lang="en-US" sz="2000" dirty="0" smtClean="0"/>
              <a:t>input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210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setup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015" y="1690688"/>
            <a:ext cx="8285871" cy="46915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6714" y="3334044"/>
            <a:ext cx="4265111" cy="199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08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EGM Generation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208" y="1406768"/>
            <a:ext cx="11855765" cy="516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14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Results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Modeling of VT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Modeling of SVT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429" y="2505075"/>
            <a:ext cx="4834730" cy="3684588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89" y="2505075"/>
            <a:ext cx="4912784" cy="3684588"/>
          </a:xfrm>
        </p:spPr>
      </p:pic>
    </p:spTree>
    <p:extLst>
      <p:ext uri="{BB962C8B-B14F-4D97-AF65-F5344CB8AC3E}">
        <p14:creationId xmlns:p14="http://schemas.microsoft.com/office/powerpoint/2010/main" val="193899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attempt</a:t>
            </a:r>
            <a:r>
              <a:rPr lang="is-IS" dirty="0" smtClean="0"/>
              <a:t>…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932" y="2264899"/>
            <a:ext cx="6124135" cy="459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663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Results: Limitation of RNN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RNNs are unable to cover long term dependencies: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298" y="2331131"/>
            <a:ext cx="6274192" cy="431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43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Multi-channel modeling of NSR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" t="10423" r="-182" b="-1042"/>
          <a:stretch/>
        </p:blipFill>
        <p:spPr>
          <a:xfrm>
            <a:off x="2567940" y="2606040"/>
            <a:ext cx="8389620" cy="397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78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NSR with occasional premature ventricular </a:t>
            </a:r>
            <a:r>
              <a:rPr lang="en-US" dirty="0" smtClean="0"/>
              <a:t>c</a:t>
            </a:r>
            <a:r>
              <a:rPr lang="en-US" dirty="0" smtClean="0"/>
              <a:t>ontraction (PVC)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2270760"/>
            <a:ext cx="10058400" cy="45872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88079" y="2682240"/>
            <a:ext cx="496493" cy="3843944"/>
          </a:xfrm>
          <a:prstGeom prst="rect">
            <a:avLst/>
          </a:prstGeom>
          <a:noFill/>
          <a:ln w="63500" cmpd="sng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00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steps: From </a:t>
            </a:r>
            <a:r>
              <a:rPr lang="en-US" dirty="0" smtClean="0"/>
              <a:t>LSTM Networks to Generative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Generative Adversarial </a:t>
            </a:r>
            <a:r>
              <a:rPr lang="en-US" dirty="0" smtClean="0"/>
              <a:t>Networks – Supervised learning to learn the distribution of a given dataset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380" y="2705100"/>
            <a:ext cx="2667000" cy="3886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53918" y="3622318"/>
            <a:ext cx="7107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Classifier determines whether generated example is from data distribution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68474" y="5830133"/>
            <a:ext cx="7092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Generative model attempts to generate examples which fool the classifier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82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steps: From </a:t>
            </a:r>
            <a:r>
              <a:rPr lang="en-US" dirty="0" smtClean="0"/>
              <a:t>LSTM Networks to Generative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Evaluation of discrimination algorithm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880" y="2482692"/>
            <a:ext cx="2667000" cy="38862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>
            <a:off x="4420486" y="2482692"/>
            <a:ext cx="10160" cy="4320988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157" y="3435192"/>
            <a:ext cx="59690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44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Implantable Cardioverter Defibrillator (ICD) Operation</a:t>
            </a:r>
            <a:endParaRPr lang="en-US" dirty="0"/>
          </a:p>
        </p:txBody>
      </p:sp>
      <p:grpSp>
        <p:nvGrpSpPr>
          <p:cNvPr id="60" name="Group 59"/>
          <p:cNvGrpSpPr/>
          <p:nvPr/>
        </p:nvGrpSpPr>
        <p:grpSpPr>
          <a:xfrm>
            <a:off x="4037163" y="2294627"/>
            <a:ext cx="4264255" cy="3443572"/>
            <a:chOff x="5244861" y="2380891"/>
            <a:chExt cx="4264255" cy="3443572"/>
          </a:xfrm>
        </p:grpSpPr>
        <p:sp>
          <p:nvSpPr>
            <p:cNvPr id="58" name="Rectangle 57"/>
            <p:cNvSpPr/>
            <p:nvPr/>
          </p:nvSpPr>
          <p:spPr>
            <a:xfrm>
              <a:off x="5244861" y="2380891"/>
              <a:ext cx="4264255" cy="3443572"/>
            </a:xfrm>
            <a:prstGeom prst="rect">
              <a:avLst/>
            </a:prstGeom>
            <a:solidFill>
              <a:srgbClr val="FFD57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5369341" y="2501815"/>
              <a:ext cx="4070763" cy="3270889"/>
              <a:chOff x="113069" y="3254868"/>
              <a:chExt cx="4070763" cy="3270889"/>
            </a:xfrm>
          </p:grpSpPr>
          <p:sp>
            <p:nvSpPr>
              <p:cNvPr id="9" name="矩形 85"/>
              <p:cNvSpPr/>
              <p:nvPr/>
            </p:nvSpPr>
            <p:spPr>
              <a:xfrm>
                <a:off x="545609" y="4430768"/>
                <a:ext cx="860190" cy="232504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33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VT Duration</a:t>
                </a:r>
              </a:p>
            </p:txBody>
          </p:sp>
          <p:sp>
            <p:nvSpPr>
              <p:cNvPr id="10" name="菱形 86"/>
              <p:cNvSpPr/>
              <p:nvPr/>
            </p:nvSpPr>
            <p:spPr>
              <a:xfrm>
                <a:off x="224119" y="4946676"/>
                <a:ext cx="1499119" cy="584719"/>
              </a:xfrm>
              <a:prstGeom prst="diamon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文本框 87"/>
              <p:cNvSpPr txBox="1"/>
              <p:nvPr/>
            </p:nvSpPr>
            <p:spPr>
              <a:xfrm>
                <a:off x="374796" y="5042857"/>
                <a:ext cx="1197764" cy="3794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33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V rate&gt;A rate</a:t>
                </a:r>
              </a:p>
              <a:p>
                <a:pPr algn="ctr"/>
                <a:r>
                  <a:rPr lang="en-US" sz="933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by at least 10bpm</a:t>
                </a:r>
              </a:p>
            </p:txBody>
          </p:sp>
          <p:cxnSp>
            <p:nvCxnSpPr>
              <p:cNvPr id="12" name="直接箭头连接符 88"/>
              <p:cNvCxnSpPr/>
              <p:nvPr/>
            </p:nvCxnSpPr>
            <p:spPr>
              <a:xfrm>
                <a:off x="973679" y="5531395"/>
                <a:ext cx="600" cy="38733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" name="组合 89"/>
              <p:cNvGrpSpPr/>
              <p:nvPr/>
            </p:nvGrpSpPr>
            <p:grpSpPr>
              <a:xfrm>
                <a:off x="1929764" y="4946676"/>
                <a:ext cx="1499119" cy="584719"/>
                <a:chOff x="1940767" y="4117911"/>
                <a:chExt cx="2248678" cy="877078"/>
              </a:xfrm>
            </p:grpSpPr>
            <p:sp>
              <p:nvSpPr>
                <p:cNvPr id="14" name="菱形 90"/>
                <p:cNvSpPr/>
                <p:nvPr/>
              </p:nvSpPr>
              <p:spPr>
                <a:xfrm>
                  <a:off x="1940767" y="4117911"/>
                  <a:ext cx="2248678" cy="877078"/>
                </a:xfrm>
                <a:prstGeom prst="diamond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" name="文本框 91"/>
                <p:cNvSpPr txBox="1"/>
                <p:nvPr/>
              </p:nvSpPr>
              <p:spPr>
                <a:xfrm>
                  <a:off x="2474561" y="4271512"/>
                  <a:ext cx="1181092" cy="5691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933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VTC</a:t>
                  </a:r>
                </a:p>
                <a:p>
                  <a:pPr algn="ctr"/>
                  <a:r>
                    <a:rPr lang="en-US" sz="933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Correlated</a:t>
                  </a:r>
                </a:p>
              </p:txBody>
            </p:sp>
          </p:grpSp>
          <p:grpSp>
            <p:nvGrpSpPr>
              <p:cNvPr id="16" name="组合 95"/>
              <p:cNvGrpSpPr/>
              <p:nvPr/>
            </p:nvGrpSpPr>
            <p:grpSpPr>
              <a:xfrm>
                <a:off x="1933452" y="5743517"/>
                <a:ext cx="1499119" cy="667658"/>
                <a:chOff x="4575109" y="4052597"/>
                <a:chExt cx="2248678" cy="1001487"/>
              </a:xfrm>
            </p:grpSpPr>
            <p:sp>
              <p:nvSpPr>
                <p:cNvPr id="17" name="菱形 96"/>
                <p:cNvSpPr/>
                <p:nvPr/>
              </p:nvSpPr>
              <p:spPr>
                <a:xfrm>
                  <a:off x="4575109" y="4052597"/>
                  <a:ext cx="2248678" cy="1001487"/>
                </a:xfrm>
                <a:prstGeom prst="diamond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" name="文本框 97"/>
                <p:cNvSpPr txBox="1"/>
                <p:nvPr/>
              </p:nvSpPr>
              <p:spPr>
                <a:xfrm>
                  <a:off x="4929766" y="4330609"/>
                  <a:ext cx="1539364" cy="5078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A-fib Rate=TRUE</a:t>
                  </a:r>
                </a:p>
                <a:p>
                  <a:pPr algn="ctr"/>
                  <a:r>
                    <a:rPr lang="en-US" sz="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&amp; V rate unstable</a:t>
                  </a:r>
                </a:p>
              </p:txBody>
            </p:sp>
          </p:grpSp>
          <p:cxnSp>
            <p:nvCxnSpPr>
              <p:cNvPr id="19" name="直接箭头连接符 98"/>
              <p:cNvCxnSpPr/>
              <p:nvPr/>
            </p:nvCxnSpPr>
            <p:spPr>
              <a:xfrm>
                <a:off x="2679323" y="5531395"/>
                <a:ext cx="3689" cy="21212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箭头连接符 99"/>
              <p:cNvCxnSpPr/>
              <p:nvPr/>
            </p:nvCxnSpPr>
            <p:spPr>
              <a:xfrm>
                <a:off x="1723238" y="5239035"/>
                <a:ext cx="206526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矩形 101"/>
              <p:cNvSpPr/>
              <p:nvPr/>
            </p:nvSpPr>
            <p:spPr>
              <a:xfrm>
                <a:off x="792813" y="5918725"/>
                <a:ext cx="362931" cy="31724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rgbClr val="FF0000"/>
                    </a:solidFill>
                  </a:rPr>
                  <a:t>VT</a:t>
                </a:r>
              </a:p>
            </p:txBody>
          </p:sp>
          <p:cxnSp>
            <p:nvCxnSpPr>
              <p:cNvPr id="22" name="直接箭头连接符 102"/>
              <p:cNvCxnSpPr/>
              <p:nvPr/>
            </p:nvCxnSpPr>
            <p:spPr>
              <a:xfrm flipH="1">
                <a:off x="1155744" y="6077346"/>
                <a:ext cx="777708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矩形 107"/>
              <p:cNvSpPr/>
              <p:nvPr/>
            </p:nvSpPr>
            <p:spPr>
              <a:xfrm>
                <a:off x="3579857" y="5594911"/>
                <a:ext cx="439696" cy="18021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chemeClr val="tx1"/>
                    </a:solidFill>
                  </a:rPr>
                  <a:t>SVT</a:t>
                </a:r>
              </a:p>
            </p:txBody>
          </p:sp>
          <p:sp>
            <p:nvSpPr>
              <p:cNvPr id="24" name="文本框 108"/>
              <p:cNvSpPr txBox="1"/>
              <p:nvPr/>
            </p:nvSpPr>
            <p:spPr>
              <a:xfrm>
                <a:off x="962549" y="5600268"/>
                <a:ext cx="399468" cy="235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33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Yes</a:t>
                </a:r>
              </a:p>
            </p:txBody>
          </p:sp>
          <p:sp>
            <p:nvSpPr>
              <p:cNvPr id="25" name="文本框 110"/>
              <p:cNvSpPr txBox="1"/>
              <p:nvPr/>
            </p:nvSpPr>
            <p:spPr>
              <a:xfrm>
                <a:off x="3445012" y="5044028"/>
                <a:ext cx="399468" cy="235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33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Yes</a:t>
                </a:r>
              </a:p>
            </p:txBody>
          </p:sp>
          <p:sp>
            <p:nvSpPr>
              <p:cNvPr id="26" name="文本框 111"/>
              <p:cNvSpPr txBox="1"/>
              <p:nvPr/>
            </p:nvSpPr>
            <p:spPr>
              <a:xfrm>
                <a:off x="3428882" y="5887270"/>
                <a:ext cx="399468" cy="235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33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Yes</a:t>
                </a:r>
              </a:p>
            </p:txBody>
          </p:sp>
          <p:sp>
            <p:nvSpPr>
              <p:cNvPr id="27" name="文本框 112"/>
              <p:cNvSpPr txBox="1"/>
              <p:nvPr/>
            </p:nvSpPr>
            <p:spPr>
              <a:xfrm>
                <a:off x="1452731" y="5865224"/>
                <a:ext cx="344966" cy="235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33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No</a:t>
                </a:r>
              </a:p>
            </p:txBody>
          </p:sp>
          <p:sp>
            <p:nvSpPr>
              <p:cNvPr id="28" name="文本框 113"/>
              <p:cNvSpPr txBox="1"/>
              <p:nvPr/>
            </p:nvSpPr>
            <p:spPr>
              <a:xfrm>
                <a:off x="1676001" y="4989694"/>
                <a:ext cx="344966" cy="235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33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No</a:t>
                </a:r>
              </a:p>
            </p:txBody>
          </p:sp>
          <p:sp>
            <p:nvSpPr>
              <p:cNvPr id="29" name="文本框 115"/>
              <p:cNvSpPr txBox="1"/>
              <p:nvPr/>
            </p:nvSpPr>
            <p:spPr>
              <a:xfrm>
                <a:off x="2727342" y="5496510"/>
                <a:ext cx="344966" cy="235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33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No</a:t>
                </a:r>
              </a:p>
            </p:txBody>
          </p:sp>
          <p:sp>
            <p:nvSpPr>
              <p:cNvPr id="30" name="矩形 116"/>
              <p:cNvSpPr/>
              <p:nvPr/>
            </p:nvSpPr>
            <p:spPr>
              <a:xfrm>
                <a:off x="113070" y="4780408"/>
                <a:ext cx="4001675" cy="1745349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1" name="文本框 118"/>
              <p:cNvSpPr txBox="1"/>
              <p:nvPr/>
            </p:nvSpPr>
            <p:spPr>
              <a:xfrm>
                <a:off x="3273005" y="4772200"/>
                <a:ext cx="91082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RhythmID</a:t>
                </a:r>
                <a:endParaRPr lang="en-US" sz="1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矩形 119"/>
              <p:cNvSpPr/>
              <p:nvPr/>
            </p:nvSpPr>
            <p:spPr>
              <a:xfrm>
                <a:off x="113069" y="3254868"/>
                <a:ext cx="4009741" cy="1468809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3" name="文本框 120"/>
              <p:cNvSpPr txBox="1"/>
              <p:nvPr/>
            </p:nvSpPr>
            <p:spPr>
              <a:xfrm>
                <a:off x="2818390" y="3259156"/>
                <a:ext cx="133241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Initial Detection</a:t>
                </a:r>
              </a:p>
            </p:txBody>
          </p:sp>
          <p:sp>
            <p:nvSpPr>
              <p:cNvPr id="34" name="矩形 122"/>
              <p:cNvSpPr/>
              <p:nvPr/>
            </p:nvSpPr>
            <p:spPr>
              <a:xfrm>
                <a:off x="2698155" y="4455746"/>
                <a:ext cx="860190" cy="211494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33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VF Duration</a:t>
                </a:r>
              </a:p>
            </p:txBody>
          </p:sp>
          <p:sp>
            <p:nvSpPr>
              <p:cNvPr id="35" name="矩形 124"/>
              <p:cNvSpPr/>
              <p:nvPr/>
            </p:nvSpPr>
            <p:spPr>
              <a:xfrm>
                <a:off x="1620585" y="3296494"/>
                <a:ext cx="860190" cy="424881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33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Last 10 Ventricular intervals</a:t>
                </a:r>
              </a:p>
            </p:txBody>
          </p:sp>
          <p:grpSp>
            <p:nvGrpSpPr>
              <p:cNvPr id="36" name="组合 125"/>
              <p:cNvGrpSpPr/>
              <p:nvPr/>
            </p:nvGrpSpPr>
            <p:grpSpPr>
              <a:xfrm>
                <a:off x="225431" y="3692942"/>
                <a:ext cx="1499119" cy="608414"/>
                <a:chOff x="1916663" y="1015065"/>
                <a:chExt cx="2248678" cy="912620"/>
              </a:xfrm>
            </p:grpSpPr>
            <p:sp>
              <p:nvSpPr>
                <p:cNvPr id="37" name="菱形 126"/>
                <p:cNvSpPr/>
                <p:nvPr/>
              </p:nvSpPr>
              <p:spPr>
                <a:xfrm>
                  <a:off x="1916663" y="1015065"/>
                  <a:ext cx="2248678" cy="877078"/>
                </a:xfrm>
                <a:prstGeom prst="diamond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" name="文本框 127"/>
                <p:cNvSpPr txBox="1"/>
                <p:nvPr/>
              </p:nvSpPr>
              <p:spPr>
                <a:xfrm>
                  <a:off x="2246612" y="1235188"/>
                  <a:ext cx="1767792" cy="6924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8/10 intervals faster </a:t>
                  </a:r>
                </a:p>
                <a:p>
                  <a:r>
                    <a:rPr lang="en-US" sz="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than VT threshold </a:t>
                  </a:r>
                </a:p>
                <a:p>
                  <a:endParaRPr lang="en-US" sz="800" dirty="0"/>
                </a:p>
              </p:txBody>
            </p:sp>
          </p:grpSp>
          <p:cxnSp>
            <p:nvCxnSpPr>
              <p:cNvPr id="39" name="肘形连接符 128"/>
              <p:cNvCxnSpPr/>
              <p:nvPr/>
            </p:nvCxnSpPr>
            <p:spPr>
              <a:xfrm>
                <a:off x="3428883" y="5239036"/>
                <a:ext cx="370822" cy="355875"/>
              </a:xfrm>
              <a:prstGeom prst="bentConnector2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肘形连接符 129"/>
              <p:cNvCxnSpPr/>
              <p:nvPr/>
            </p:nvCxnSpPr>
            <p:spPr>
              <a:xfrm flipV="1">
                <a:off x="3432571" y="5775124"/>
                <a:ext cx="367134" cy="302222"/>
              </a:xfrm>
              <a:prstGeom prst="bentConnector2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箭头连接符 130"/>
              <p:cNvCxnSpPr/>
              <p:nvPr/>
            </p:nvCxnSpPr>
            <p:spPr>
              <a:xfrm flipH="1">
                <a:off x="973679" y="4663272"/>
                <a:ext cx="2026" cy="28340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2" name="组合 131"/>
              <p:cNvGrpSpPr/>
              <p:nvPr/>
            </p:nvGrpSpPr>
            <p:grpSpPr>
              <a:xfrm>
                <a:off x="2379490" y="3693702"/>
                <a:ext cx="1499119" cy="608414"/>
                <a:chOff x="1916663" y="1015065"/>
                <a:chExt cx="2248678" cy="912620"/>
              </a:xfrm>
            </p:grpSpPr>
            <p:sp>
              <p:nvSpPr>
                <p:cNvPr id="43" name="菱形 132"/>
                <p:cNvSpPr/>
                <p:nvPr/>
              </p:nvSpPr>
              <p:spPr>
                <a:xfrm>
                  <a:off x="1916663" y="1015065"/>
                  <a:ext cx="2248678" cy="877078"/>
                </a:xfrm>
                <a:prstGeom prst="diamond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" name="文本框 133"/>
                <p:cNvSpPr txBox="1"/>
                <p:nvPr/>
              </p:nvSpPr>
              <p:spPr>
                <a:xfrm>
                  <a:off x="2246612" y="1235188"/>
                  <a:ext cx="1767792" cy="6924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8/10 intervals faster </a:t>
                  </a:r>
                </a:p>
                <a:p>
                  <a:r>
                    <a:rPr lang="en-US" sz="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than VF threshold </a:t>
                  </a:r>
                </a:p>
                <a:p>
                  <a:endParaRPr lang="en-US" sz="800" dirty="0"/>
                </a:p>
              </p:txBody>
            </p:sp>
          </p:grpSp>
          <p:sp>
            <p:nvSpPr>
              <p:cNvPr id="45" name="矩形 134"/>
              <p:cNvSpPr/>
              <p:nvPr/>
            </p:nvSpPr>
            <p:spPr>
              <a:xfrm>
                <a:off x="3776342" y="4400012"/>
                <a:ext cx="317241" cy="31724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rgbClr val="FF0000"/>
                    </a:solidFill>
                  </a:rPr>
                  <a:t>VT</a:t>
                </a:r>
              </a:p>
            </p:txBody>
          </p:sp>
          <p:cxnSp>
            <p:nvCxnSpPr>
              <p:cNvPr id="46" name="直接箭头连接符 135"/>
              <p:cNvCxnSpPr/>
              <p:nvPr/>
            </p:nvCxnSpPr>
            <p:spPr>
              <a:xfrm flipV="1">
                <a:off x="3558345" y="4558633"/>
                <a:ext cx="217997" cy="286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箭头连接符 136"/>
              <p:cNvCxnSpPr/>
              <p:nvPr/>
            </p:nvCxnSpPr>
            <p:spPr>
              <a:xfrm>
                <a:off x="974991" y="4277661"/>
                <a:ext cx="714" cy="15310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箭头连接符 137"/>
              <p:cNvCxnSpPr/>
              <p:nvPr/>
            </p:nvCxnSpPr>
            <p:spPr>
              <a:xfrm flipH="1">
                <a:off x="3128250" y="4278421"/>
                <a:ext cx="799" cy="17732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肘形连接符 138"/>
              <p:cNvCxnSpPr/>
              <p:nvPr/>
            </p:nvCxnSpPr>
            <p:spPr>
              <a:xfrm rot="10800000" flipV="1">
                <a:off x="974990" y="3508934"/>
                <a:ext cx="645595" cy="184008"/>
              </a:xfrm>
              <a:prstGeom prst="bentConnector2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肘形连接符 139"/>
              <p:cNvCxnSpPr/>
              <p:nvPr/>
            </p:nvCxnSpPr>
            <p:spPr>
              <a:xfrm>
                <a:off x="2480775" y="3508934"/>
                <a:ext cx="648274" cy="184768"/>
              </a:xfrm>
              <a:prstGeom prst="bentConnector2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文本框 140"/>
              <p:cNvSpPr txBox="1"/>
              <p:nvPr/>
            </p:nvSpPr>
            <p:spPr>
              <a:xfrm>
                <a:off x="3147016" y="4268736"/>
                <a:ext cx="399468" cy="235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33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Yes</a:t>
                </a:r>
              </a:p>
            </p:txBody>
          </p:sp>
          <p:sp>
            <p:nvSpPr>
              <p:cNvPr id="52" name="文本框 141"/>
              <p:cNvSpPr txBox="1"/>
              <p:nvPr/>
            </p:nvSpPr>
            <p:spPr>
              <a:xfrm>
                <a:off x="962549" y="4231097"/>
                <a:ext cx="399468" cy="235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33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Yes</a:t>
                </a:r>
              </a:p>
            </p:txBody>
          </p:sp>
          <p:cxnSp>
            <p:nvCxnSpPr>
              <p:cNvPr id="53" name="肘形连接符 142"/>
              <p:cNvCxnSpPr/>
              <p:nvPr/>
            </p:nvCxnSpPr>
            <p:spPr>
              <a:xfrm flipV="1">
                <a:off x="1724550" y="3721375"/>
                <a:ext cx="326131" cy="263927"/>
              </a:xfrm>
              <a:prstGeom prst="bentConnector2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肘形连接符 143"/>
              <p:cNvCxnSpPr/>
              <p:nvPr/>
            </p:nvCxnSpPr>
            <p:spPr>
              <a:xfrm rot="10800000">
                <a:off x="2050681" y="3721375"/>
                <a:ext cx="328809" cy="264687"/>
              </a:xfrm>
              <a:prstGeom prst="bentConnector2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文本框 144"/>
              <p:cNvSpPr txBox="1"/>
              <p:nvPr/>
            </p:nvSpPr>
            <p:spPr>
              <a:xfrm>
                <a:off x="1755177" y="3785050"/>
                <a:ext cx="344966" cy="235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33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No</a:t>
                </a:r>
              </a:p>
            </p:txBody>
          </p:sp>
          <p:sp>
            <p:nvSpPr>
              <p:cNvPr id="56" name="文本框 145"/>
              <p:cNvSpPr txBox="1"/>
              <p:nvPr/>
            </p:nvSpPr>
            <p:spPr>
              <a:xfrm>
                <a:off x="2085487" y="3779047"/>
                <a:ext cx="344966" cy="235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33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No</a:t>
                </a:r>
              </a:p>
            </p:txBody>
          </p:sp>
        </p:grpSp>
      </p:grpSp>
      <p:pic>
        <p:nvPicPr>
          <p:cNvPr id="59" name="Picture 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067" y="2430655"/>
            <a:ext cx="2627506" cy="27098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206" y="2673899"/>
            <a:ext cx="1495558" cy="2155363"/>
          </a:xfrm>
          <a:prstGeom prst="rect">
            <a:avLst/>
          </a:prstGeom>
        </p:spPr>
      </p:pic>
      <p:grpSp>
        <p:nvGrpSpPr>
          <p:cNvPr id="64" name="Group 63"/>
          <p:cNvGrpSpPr/>
          <p:nvPr/>
        </p:nvGrpSpPr>
        <p:grpSpPr>
          <a:xfrm>
            <a:off x="8909281" y="2939730"/>
            <a:ext cx="2850898" cy="1721248"/>
            <a:chOff x="520421" y="2042314"/>
            <a:chExt cx="3633535" cy="2193770"/>
          </a:xfrm>
        </p:grpSpPr>
        <p:pic>
          <p:nvPicPr>
            <p:cNvPr id="62" name="Picture 2" descr="https://lh4.googleusercontent.com/mSXvIAmW38JYSj2WkTZjV1uqaULSWebs-hJPGj_V9F6LKgoChTjQZUa4pVRNHdWZe0N5jRAwpmPjoKRUygfto7k_4TyU9Y-i-n5RhESDEXSosy-K7YFR8pxZrTBSRoBef7DddBx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" r="237"/>
            <a:stretch/>
          </p:blipFill>
          <p:spPr bwMode="auto">
            <a:xfrm>
              <a:off x="520421" y="2042314"/>
              <a:ext cx="3633535" cy="219377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" name="Rectangle 62"/>
            <p:cNvSpPr/>
            <p:nvPr/>
          </p:nvSpPr>
          <p:spPr>
            <a:xfrm>
              <a:off x="1898299" y="2100932"/>
              <a:ext cx="1168400" cy="1917160"/>
            </a:xfrm>
            <a:prstGeom prst="rect">
              <a:avLst/>
            </a:prstGeom>
            <a:noFill/>
            <a:ln w="57150" cmpd="sng">
              <a:solidFill>
                <a:srgbClr val="76D6FF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324732" y="5880504"/>
            <a:ext cx="36403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Sensing:</a:t>
            </a:r>
          </a:p>
          <a:p>
            <a:r>
              <a:rPr lang="en-US" sz="2400" dirty="0" smtClean="0"/>
              <a:t>Measure physiological state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988957" y="5880006"/>
            <a:ext cx="39394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Discrimination:</a:t>
            </a:r>
          </a:p>
          <a:p>
            <a:r>
              <a:rPr lang="en-US" sz="2400" dirty="0" smtClean="0"/>
              <a:t>Determine physiological </a:t>
            </a:r>
            <a:r>
              <a:rPr lang="en-US" sz="2400" dirty="0" smtClean="0"/>
              <a:t>state </a:t>
            </a:r>
            <a:endParaRPr lang="en-US" sz="2400" dirty="0"/>
          </a:p>
        </p:txBody>
      </p:sp>
      <p:sp>
        <p:nvSpPr>
          <p:cNvPr id="67" name="TextBox 66"/>
          <p:cNvSpPr txBox="1"/>
          <p:nvPr/>
        </p:nvSpPr>
        <p:spPr>
          <a:xfrm>
            <a:off x="8712298" y="5880005"/>
            <a:ext cx="32275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Therapy:</a:t>
            </a:r>
          </a:p>
          <a:p>
            <a:r>
              <a:rPr lang="en-US" sz="2400" dirty="0" smtClean="0"/>
              <a:t>Apply therapy to patient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1449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Generative models provide a potential solution for limitations in data for evaluation of ICD discrimination algorithms</a:t>
            </a:r>
          </a:p>
          <a:p>
            <a:r>
              <a:rPr lang="en-US" dirty="0" smtClean="0"/>
              <a:t>LSTM networks are effective at modeling </a:t>
            </a:r>
            <a:r>
              <a:rPr lang="en-US" dirty="0" err="1" smtClean="0"/>
              <a:t>intracardiac</a:t>
            </a:r>
            <a:r>
              <a:rPr lang="en-US" dirty="0" smtClean="0"/>
              <a:t> </a:t>
            </a:r>
            <a:r>
              <a:rPr lang="en-US" dirty="0" err="1" smtClean="0"/>
              <a:t>electrograms</a:t>
            </a:r>
            <a:r>
              <a:rPr lang="en-US" dirty="0" smtClean="0"/>
              <a:t>.</a:t>
            </a:r>
          </a:p>
          <a:p>
            <a:r>
              <a:rPr lang="en-US" dirty="0" smtClean="0"/>
              <a:t>Future: GAN framework combined with LSTM networks to develop a generative model of </a:t>
            </a:r>
            <a:r>
              <a:rPr lang="en-US" dirty="0" err="1" smtClean="0"/>
              <a:t>electrograms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99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77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Results: Limitation of RNN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RNNs are unable to cover long term dependencies: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298" y="2331131"/>
            <a:ext cx="6274192" cy="431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97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LSTM Network Walkthrough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69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Discrimination (Classification) Accuracy is important to evaluating ICD performance</a:t>
            </a:r>
            <a:endParaRPr lang="en-US" dirty="0"/>
          </a:p>
        </p:txBody>
      </p:sp>
      <p:grpSp>
        <p:nvGrpSpPr>
          <p:cNvPr id="60" name="Group 59"/>
          <p:cNvGrpSpPr/>
          <p:nvPr/>
        </p:nvGrpSpPr>
        <p:grpSpPr>
          <a:xfrm>
            <a:off x="4037163" y="2294627"/>
            <a:ext cx="4264255" cy="3443572"/>
            <a:chOff x="5244861" y="2380891"/>
            <a:chExt cx="4264255" cy="3443572"/>
          </a:xfrm>
        </p:grpSpPr>
        <p:sp>
          <p:nvSpPr>
            <p:cNvPr id="58" name="Rectangle 57"/>
            <p:cNvSpPr/>
            <p:nvPr/>
          </p:nvSpPr>
          <p:spPr>
            <a:xfrm>
              <a:off x="5244861" y="2380891"/>
              <a:ext cx="4264255" cy="3443572"/>
            </a:xfrm>
            <a:prstGeom prst="rect">
              <a:avLst/>
            </a:prstGeom>
            <a:solidFill>
              <a:srgbClr val="FFD57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5369341" y="2501815"/>
              <a:ext cx="4070763" cy="3270889"/>
              <a:chOff x="113069" y="3254868"/>
              <a:chExt cx="4070763" cy="3270889"/>
            </a:xfrm>
          </p:grpSpPr>
          <p:sp>
            <p:nvSpPr>
              <p:cNvPr id="9" name="矩形 85"/>
              <p:cNvSpPr/>
              <p:nvPr/>
            </p:nvSpPr>
            <p:spPr>
              <a:xfrm>
                <a:off x="545609" y="4430768"/>
                <a:ext cx="860190" cy="232504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33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VT Duration</a:t>
                </a:r>
              </a:p>
            </p:txBody>
          </p:sp>
          <p:sp>
            <p:nvSpPr>
              <p:cNvPr id="10" name="菱形 86"/>
              <p:cNvSpPr/>
              <p:nvPr/>
            </p:nvSpPr>
            <p:spPr>
              <a:xfrm>
                <a:off x="224119" y="4946676"/>
                <a:ext cx="1499119" cy="584719"/>
              </a:xfrm>
              <a:prstGeom prst="diamon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文本框 87"/>
              <p:cNvSpPr txBox="1"/>
              <p:nvPr/>
            </p:nvSpPr>
            <p:spPr>
              <a:xfrm>
                <a:off x="374796" y="5042857"/>
                <a:ext cx="1197764" cy="3794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33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V rate&gt;A rate</a:t>
                </a:r>
              </a:p>
              <a:p>
                <a:pPr algn="ctr"/>
                <a:r>
                  <a:rPr lang="en-US" sz="933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by at least 10bpm</a:t>
                </a:r>
              </a:p>
            </p:txBody>
          </p:sp>
          <p:cxnSp>
            <p:nvCxnSpPr>
              <p:cNvPr id="12" name="直接箭头连接符 88"/>
              <p:cNvCxnSpPr/>
              <p:nvPr/>
            </p:nvCxnSpPr>
            <p:spPr>
              <a:xfrm>
                <a:off x="973679" y="5531395"/>
                <a:ext cx="600" cy="38733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" name="组合 89"/>
              <p:cNvGrpSpPr/>
              <p:nvPr/>
            </p:nvGrpSpPr>
            <p:grpSpPr>
              <a:xfrm>
                <a:off x="1929764" y="4946676"/>
                <a:ext cx="1499119" cy="584719"/>
                <a:chOff x="1940767" y="4117911"/>
                <a:chExt cx="2248678" cy="877078"/>
              </a:xfrm>
            </p:grpSpPr>
            <p:sp>
              <p:nvSpPr>
                <p:cNvPr id="14" name="菱形 90"/>
                <p:cNvSpPr/>
                <p:nvPr/>
              </p:nvSpPr>
              <p:spPr>
                <a:xfrm>
                  <a:off x="1940767" y="4117911"/>
                  <a:ext cx="2248678" cy="877078"/>
                </a:xfrm>
                <a:prstGeom prst="diamond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" name="文本框 91"/>
                <p:cNvSpPr txBox="1"/>
                <p:nvPr/>
              </p:nvSpPr>
              <p:spPr>
                <a:xfrm>
                  <a:off x="2474561" y="4271512"/>
                  <a:ext cx="1181092" cy="5691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933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VTC</a:t>
                  </a:r>
                </a:p>
                <a:p>
                  <a:pPr algn="ctr"/>
                  <a:r>
                    <a:rPr lang="en-US" sz="933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Correlated</a:t>
                  </a:r>
                </a:p>
              </p:txBody>
            </p:sp>
          </p:grpSp>
          <p:grpSp>
            <p:nvGrpSpPr>
              <p:cNvPr id="16" name="组合 95"/>
              <p:cNvGrpSpPr/>
              <p:nvPr/>
            </p:nvGrpSpPr>
            <p:grpSpPr>
              <a:xfrm>
                <a:off x="1933452" y="5743517"/>
                <a:ext cx="1499119" cy="667658"/>
                <a:chOff x="4575109" y="4052597"/>
                <a:chExt cx="2248678" cy="1001487"/>
              </a:xfrm>
            </p:grpSpPr>
            <p:sp>
              <p:nvSpPr>
                <p:cNvPr id="17" name="菱形 96"/>
                <p:cNvSpPr/>
                <p:nvPr/>
              </p:nvSpPr>
              <p:spPr>
                <a:xfrm>
                  <a:off x="4575109" y="4052597"/>
                  <a:ext cx="2248678" cy="1001487"/>
                </a:xfrm>
                <a:prstGeom prst="diamond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" name="文本框 97"/>
                <p:cNvSpPr txBox="1"/>
                <p:nvPr/>
              </p:nvSpPr>
              <p:spPr>
                <a:xfrm>
                  <a:off x="4929766" y="4330609"/>
                  <a:ext cx="1539364" cy="5078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A-fib Rate=TRUE</a:t>
                  </a:r>
                </a:p>
                <a:p>
                  <a:pPr algn="ctr"/>
                  <a:r>
                    <a:rPr lang="en-US" sz="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&amp; V rate unstable</a:t>
                  </a:r>
                </a:p>
              </p:txBody>
            </p:sp>
          </p:grpSp>
          <p:cxnSp>
            <p:nvCxnSpPr>
              <p:cNvPr id="19" name="直接箭头连接符 98"/>
              <p:cNvCxnSpPr/>
              <p:nvPr/>
            </p:nvCxnSpPr>
            <p:spPr>
              <a:xfrm>
                <a:off x="2679323" y="5531395"/>
                <a:ext cx="3689" cy="21212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箭头连接符 99"/>
              <p:cNvCxnSpPr/>
              <p:nvPr/>
            </p:nvCxnSpPr>
            <p:spPr>
              <a:xfrm>
                <a:off x="1723238" y="5239035"/>
                <a:ext cx="206526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矩形 101"/>
              <p:cNvSpPr/>
              <p:nvPr/>
            </p:nvSpPr>
            <p:spPr>
              <a:xfrm>
                <a:off x="792813" y="5918725"/>
                <a:ext cx="362931" cy="31724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rgbClr val="FF0000"/>
                    </a:solidFill>
                  </a:rPr>
                  <a:t>VT</a:t>
                </a:r>
              </a:p>
            </p:txBody>
          </p:sp>
          <p:cxnSp>
            <p:nvCxnSpPr>
              <p:cNvPr id="22" name="直接箭头连接符 102"/>
              <p:cNvCxnSpPr/>
              <p:nvPr/>
            </p:nvCxnSpPr>
            <p:spPr>
              <a:xfrm flipH="1">
                <a:off x="1155744" y="6077346"/>
                <a:ext cx="777708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矩形 107"/>
              <p:cNvSpPr/>
              <p:nvPr/>
            </p:nvSpPr>
            <p:spPr>
              <a:xfrm>
                <a:off x="3579857" y="5594911"/>
                <a:ext cx="439696" cy="18021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chemeClr val="tx1"/>
                    </a:solidFill>
                  </a:rPr>
                  <a:t>SVT</a:t>
                </a:r>
              </a:p>
            </p:txBody>
          </p:sp>
          <p:sp>
            <p:nvSpPr>
              <p:cNvPr id="24" name="文本框 108"/>
              <p:cNvSpPr txBox="1"/>
              <p:nvPr/>
            </p:nvSpPr>
            <p:spPr>
              <a:xfrm>
                <a:off x="962549" y="5600268"/>
                <a:ext cx="399468" cy="235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33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Yes</a:t>
                </a:r>
              </a:p>
            </p:txBody>
          </p:sp>
          <p:sp>
            <p:nvSpPr>
              <p:cNvPr id="25" name="文本框 110"/>
              <p:cNvSpPr txBox="1"/>
              <p:nvPr/>
            </p:nvSpPr>
            <p:spPr>
              <a:xfrm>
                <a:off x="3445012" y="5044028"/>
                <a:ext cx="399468" cy="235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33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Yes</a:t>
                </a:r>
              </a:p>
            </p:txBody>
          </p:sp>
          <p:sp>
            <p:nvSpPr>
              <p:cNvPr id="26" name="文本框 111"/>
              <p:cNvSpPr txBox="1"/>
              <p:nvPr/>
            </p:nvSpPr>
            <p:spPr>
              <a:xfrm>
                <a:off x="3428882" y="5887270"/>
                <a:ext cx="399468" cy="235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33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Yes</a:t>
                </a:r>
              </a:p>
            </p:txBody>
          </p:sp>
          <p:sp>
            <p:nvSpPr>
              <p:cNvPr id="27" name="文本框 112"/>
              <p:cNvSpPr txBox="1"/>
              <p:nvPr/>
            </p:nvSpPr>
            <p:spPr>
              <a:xfrm>
                <a:off x="1452731" y="5865224"/>
                <a:ext cx="344966" cy="235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33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No</a:t>
                </a:r>
              </a:p>
            </p:txBody>
          </p:sp>
          <p:sp>
            <p:nvSpPr>
              <p:cNvPr id="28" name="文本框 113"/>
              <p:cNvSpPr txBox="1"/>
              <p:nvPr/>
            </p:nvSpPr>
            <p:spPr>
              <a:xfrm>
                <a:off x="1676001" y="4989694"/>
                <a:ext cx="344966" cy="235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33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No</a:t>
                </a:r>
              </a:p>
            </p:txBody>
          </p:sp>
          <p:sp>
            <p:nvSpPr>
              <p:cNvPr id="29" name="文本框 115"/>
              <p:cNvSpPr txBox="1"/>
              <p:nvPr/>
            </p:nvSpPr>
            <p:spPr>
              <a:xfrm>
                <a:off x="2727342" y="5496510"/>
                <a:ext cx="344966" cy="235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33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No</a:t>
                </a:r>
              </a:p>
            </p:txBody>
          </p:sp>
          <p:sp>
            <p:nvSpPr>
              <p:cNvPr id="30" name="矩形 116"/>
              <p:cNvSpPr/>
              <p:nvPr/>
            </p:nvSpPr>
            <p:spPr>
              <a:xfrm>
                <a:off x="113070" y="4780408"/>
                <a:ext cx="4001675" cy="1745349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1" name="文本框 118"/>
              <p:cNvSpPr txBox="1"/>
              <p:nvPr/>
            </p:nvSpPr>
            <p:spPr>
              <a:xfrm>
                <a:off x="3273005" y="4772200"/>
                <a:ext cx="91082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RhythmID</a:t>
                </a:r>
                <a:endParaRPr lang="en-US" sz="1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矩形 119"/>
              <p:cNvSpPr/>
              <p:nvPr/>
            </p:nvSpPr>
            <p:spPr>
              <a:xfrm>
                <a:off x="113069" y="3254868"/>
                <a:ext cx="4009741" cy="1468809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3" name="文本框 120"/>
              <p:cNvSpPr txBox="1"/>
              <p:nvPr/>
            </p:nvSpPr>
            <p:spPr>
              <a:xfrm>
                <a:off x="2818390" y="3259156"/>
                <a:ext cx="133241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Initial Detection</a:t>
                </a:r>
              </a:p>
            </p:txBody>
          </p:sp>
          <p:sp>
            <p:nvSpPr>
              <p:cNvPr id="34" name="矩形 122"/>
              <p:cNvSpPr/>
              <p:nvPr/>
            </p:nvSpPr>
            <p:spPr>
              <a:xfrm>
                <a:off x="2698155" y="4455746"/>
                <a:ext cx="860190" cy="211494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33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VF Duration</a:t>
                </a:r>
              </a:p>
            </p:txBody>
          </p:sp>
          <p:sp>
            <p:nvSpPr>
              <p:cNvPr id="35" name="矩形 124"/>
              <p:cNvSpPr/>
              <p:nvPr/>
            </p:nvSpPr>
            <p:spPr>
              <a:xfrm>
                <a:off x="1620585" y="3296494"/>
                <a:ext cx="860190" cy="424881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33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Last 10 Ventricular intervals</a:t>
                </a:r>
              </a:p>
            </p:txBody>
          </p:sp>
          <p:grpSp>
            <p:nvGrpSpPr>
              <p:cNvPr id="36" name="组合 125"/>
              <p:cNvGrpSpPr/>
              <p:nvPr/>
            </p:nvGrpSpPr>
            <p:grpSpPr>
              <a:xfrm>
                <a:off x="225431" y="3692942"/>
                <a:ext cx="1499119" cy="608414"/>
                <a:chOff x="1916663" y="1015065"/>
                <a:chExt cx="2248678" cy="912620"/>
              </a:xfrm>
            </p:grpSpPr>
            <p:sp>
              <p:nvSpPr>
                <p:cNvPr id="37" name="菱形 126"/>
                <p:cNvSpPr/>
                <p:nvPr/>
              </p:nvSpPr>
              <p:spPr>
                <a:xfrm>
                  <a:off x="1916663" y="1015065"/>
                  <a:ext cx="2248678" cy="877078"/>
                </a:xfrm>
                <a:prstGeom prst="diamond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" name="文本框 127"/>
                <p:cNvSpPr txBox="1"/>
                <p:nvPr/>
              </p:nvSpPr>
              <p:spPr>
                <a:xfrm>
                  <a:off x="2246612" y="1235188"/>
                  <a:ext cx="1767792" cy="6924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8/10 intervals faster </a:t>
                  </a:r>
                </a:p>
                <a:p>
                  <a:r>
                    <a:rPr lang="en-US" sz="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than VT threshold </a:t>
                  </a:r>
                </a:p>
                <a:p>
                  <a:endParaRPr lang="en-US" sz="800" dirty="0"/>
                </a:p>
              </p:txBody>
            </p:sp>
          </p:grpSp>
          <p:cxnSp>
            <p:nvCxnSpPr>
              <p:cNvPr id="39" name="肘形连接符 128"/>
              <p:cNvCxnSpPr/>
              <p:nvPr/>
            </p:nvCxnSpPr>
            <p:spPr>
              <a:xfrm>
                <a:off x="3428883" y="5239036"/>
                <a:ext cx="370822" cy="355875"/>
              </a:xfrm>
              <a:prstGeom prst="bentConnector2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肘形连接符 129"/>
              <p:cNvCxnSpPr/>
              <p:nvPr/>
            </p:nvCxnSpPr>
            <p:spPr>
              <a:xfrm flipV="1">
                <a:off x="3432571" y="5775124"/>
                <a:ext cx="367134" cy="302222"/>
              </a:xfrm>
              <a:prstGeom prst="bentConnector2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箭头连接符 130"/>
              <p:cNvCxnSpPr/>
              <p:nvPr/>
            </p:nvCxnSpPr>
            <p:spPr>
              <a:xfrm flipH="1">
                <a:off x="973679" y="4663272"/>
                <a:ext cx="2026" cy="28340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2" name="组合 131"/>
              <p:cNvGrpSpPr/>
              <p:nvPr/>
            </p:nvGrpSpPr>
            <p:grpSpPr>
              <a:xfrm>
                <a:off x="2379490" y="3693702"/>
                <a:ext cx="1499119" cy="608414"/>
                <a:chOff x="1916663" y="1015065"/>
                <a:chExt cx="2248678" cy="912620"/>
              </a:xfrm>
            </p:grpSpPr>
            <p:sp>
              <p:nvSpPr>
                <p:cNvPr id="43" name="菱形 132"/>
                <p:cNvSpPr/>
                <p:nvPr/>
              </p:nvSpPr>
              <p:spPr>
                <a:xfrm>
                  <a:off x="1916663" y="1015065"/>
                  <a:ext cx="2248678" cy="877078"/>
                </a:xfrm>
                <a:prstGeom prst="diamond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" name="文本框 133"/>
                <p:cNvSpPr txBox="1"/>
                <p:nvPr/>
              </p:nvSpPr>
              <p:spPr>
                <a:xfrm>
                  <a:off x="2246612" y="1235188"/>
                  <a:ext cx="1767792" cy="6924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8/10 intervals faster </a:t>
                  </a:r>
                </a:p>
                <a:p>
                  <a:r>
                    <a:rPr lang="en-US" sz="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than VF threshold </a:t>
                  </a:r>
                </a:p>
                <a:p>
                  <a:endParaRPr lang="en-US" sz="800" dirty="0"/>
                </a:p>
              </p:txBody>
            </p:sp>
          </p:grpSp>
          <p:sp>
            <p:nvSpPr>
              <p:cNvPr id="45" name="矩形 134"/>
              <p:cNvSpPr/>
              <p:nvPr/>
            </p:nvSpPr>
            <p:spPr>
              <a:xfrm>
                <a:off x="3776342" y="4400012"/>
                <a:ext cx="317241" cy="31724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rgbClr val="FF0000"/>
                    </a:solidFill>
                  </a:rPr>
                  <a:t>VT</a:t>
                </a:r>
              </a:p>
            </p:txBody>
          </p:sp>
          <p:cxnSp>
            <p:nvCxnSpPr>
              <p:cNvPr id="46" name="直接箭头连接符 135"/>
              <p:cNvCxnSpPr/>
              <p:nvPr/>
            </p:nvCxnSpPr>
            <p:spPr>
              <a:xfrm flipV="1">
                <a:off x="3558345" y="4558633"/>
                <a:ext cx="217997" cy="286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箭头连接符 136"/>
              <p:cNvCxnSpPr/>
              <p:nvPr/>
            </p:nvCxnSpPr>
            <p:spPr>
              <a:xfrm>
                <a:off x="974991" y="4277661"/>
                <a:ext cx="714" cy="15310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箭头连接符 137"/>
              <p:cNvCxnSpPr/>
              <p:nvPr/>
            </p:nvCxnSpPr>
            <p:spPr>
              <a:xfrm flipH="1">
                <a:off x="3128250" y="4278421"/>
                <a:ext cx="799" cy="17732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肘形连接符 138"/>
              <p:cNvCxnSpPr/>
              <p:nvPr/>
            </p:nvCxnSpPr>
            <p:spPr>
              <a:xfrm rot="10800000" flipV="1">
                <a:off x="974990" y="3508934"/>
                <a:ext cx="645595" cy="184008"/>
              </a:xfrm>
              <a:prstGeom prst="bentConnector2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肘形连接符 139"/>
              <p:cNvCxnSpPr/>
              <p:nvPr/>
            </p:nvCxnSpPr>
            <p:spPr>
              <a:xfrm>
                <a:off x="2480775" y="3508934"/>
                <a:ext cx="648274" cy="184768"/>
              </a:xfrm>
              <a:prstGeom prst="bentConnector2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文本框 140"/>
              <p:cNvSpPr txBox="1"/>
              <p:nvPr/>
            </p:nvSpPr>
            <p:spPr>
              <a:xfrm>
                <a:off x="3147016" y="4268736"/>
                <a:ext cx="399468" cy="235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33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Yes</a:t>
                </a:r>
              </a:p>
            </p:txBody>
          </p:sp>
          <p:sp>
            <p:nvSpPr>
              <p:cNvPr id="52" name="文本框 141"/>
              <p:cNvSpPr txBox="1"/>
              <p:nvPr/>
            </p:nvSpPr>
            <p:spPr>
              <a:xfrm>
                <a:off x="962549" y="4231097"/>
                <a:ext cx="399468" cy="235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33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Yes</a:t>
                </a:r>
              </a:p>
            </p:txBody>
          </p:sp>
          <p:cxnSp>
            <p:nvCxnSpPr>
              <p:cNvPr id="53" name="肘形连接符 142"/>
              <p:cNvCxnSpPr/>
              <p:nvPr/>
            </p:nvCxnSpPr>
            <p:spPr>
              <a:xfrm flipV="1">
                <a:off x="1724550" y="3721375"/>
                <a:ext cx="326131" cy="263927"/>
              </a:xfrm>
              <a:prstGeom prst="bentConnector2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肘形连接符 143"/>
              <p:cNvCxnSpPr/>
              <p:nvPr/>
            </p:nvCxnSpPr>
            <p:spPr>
              <a:xfrm rot="10800000">
                <a:off x="2050681" y="3721375"/>
                <a:ext cx="328809" cy="264687"/>
              </a:xfrm>
              <a:prstGeom prst="bentConnector2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文本框 144"/>
              <p:cNvSpPr txBox="1"/>
              <p:nvPr/>
            </p:nvSpPr>
            <p:spPr>
              <a:xfrm>
                <a:off x="1755177" y="3785050"/>
                <a:ext cx="344966" cy="235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33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No</a:t>
                </a:r>
              </a:p>
            </p:txBody>
          </p:sp>
          <p:sp>
            <p:nvSpPr>
              <p:cNvPr id="56" name="文本框 145"/>
              <p:cNvSpPr txBox="1"/>
              <p:nvPr/>
            </p:nvSpPr>
            <p:spPr>
              <a:xfrm>
                <a:off x="2085487" y="3779047"/>
                <a:ext cx="344966" cy="235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33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No</a:t>
                </a:r>
              </a:p>
            </p:txBody>
          </p:sp>
        </p:grpSp>
      </p:grpSp>
      <p:pic>
        <p:nvPicPr>
          <p:cNvPr id="59" name="Picture 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067" y="2430655"/>
            <a:ext cx="2627506" cy="27098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206" y="2673899"/>
            <a:ext cx="1495558" cy="2155363"/>
          </a:xfrm>
          <a:prstGeom prst="rect">
            <a:avLst/>
          </a:prstGeom>
        </p:spPr>
      </p:pic>
      <p:grpSp>
        <p:nvGrpSpPr>
          <p:cNvPr id="64" name="Group 63"/>
          <p:cNvGrpSpPr/>
          <p:nvPr/>
        </p:nvGrpSpPr>
        <p:grpSpPr>
          <a:xfrm>
            <a:off x="8909281" y="2939730"/>
            <a:ext cx="2850898" cy="1721248"/>
            <a:chOff x="520421" y="2042314"/>
            <a:chExt cx="3633535" cy="2193770"/>
          </a:xfrm>
        </p:grpSpPr>
        <p:pic>
          <p:nvPicPr>
            <p:cNvPr id="62" name="Picture 2" descr="https://lh4.googleusercontent.com/mSXvIAmW38JYSj2WkTZjV1uqaULSWebs-hJPGj_V9F6LKgoChTjQZUa4pVRNHdWZe0N5jRAwpmPjoKRUygfto7k_4TyU9Y-i-n5RhESDEXSosy-K7YFR8pxZrTBSRoBef7DddBx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" r="237"/>
            <a:stretch/>
          </p:blipFill>
          <p:spPr bwMode="auto">
            <a:xfrm>
              <a:off x="520421" y="2042314"/>
              <a:ext cx="3633535" cy="219377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" name="Rectangle 62"/>
            <p:cNvSpPr/>
            <p:nvPr/>
          </p:nvSpPr>
          <p:spPr>
            <a:xfrm>
              <a:off x="1898299" y="2100932"/>
              <a:ext cx="1168400" cy="1917160"/>
            </a:xfrm>
            <a:prstGeom prst="rect">
              <a:avLst/>
            </a:prstGeom>
            <a:noFill/>
            <a:ln w="57150" cmpd="sng">
              <a:solidFill>
                <a:srgbClr val="76D6FF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324732" y="5880504"/>
            <a:ext cx="36403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Sensing:</a:t>
            </a:r>
          </a:p>
          <a:p>
            <a:r>
              <a:rPr lang="en-US" sz="2400" dirty="0" smtClean="0"/>
              <a:t>Measure physiological state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8712298" y="5880005"/>
            <a:ext cx="32275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Therapy:</a:t>
            </a:r>
          </a:p>
          <a:p>
            <a:r>
              <a:rPr lang="en-US" sz="2400" dirty="0" smtClean="0"/>
              <a:t>Apply therapy to patient</a:t>
            </a:r>
            <a:endParaRPr lang="en-US" sz="2400" dirty="0"/>
          </a:p>
        </p:txBody>
      </p:sp>
      <p:sp>
        <p:nvSpPr>
          <p:cNvPr id="68" name="Rectangle 67"/>
          <p:cNvSpPr/>
          <p:nvPr/>
        </p:nvSpPr>
        <p:spPr>
          <a:xfrm>
            <a:off x="3919623" y="2122097"/>
            <a:ext cx="4637781" cy="4589253"/>
          </a:xfrm>
          <a:prstGeom prst="rect">
            <a:avLst/>
          </a:prstGeom>
          <a:noFill/>
          <a:ln w="69850" cmpd="sng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988957" y="5880006"/>
            <a:ext cx="39394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Discrimination:</a:t>
            </a:r>
          </a:p>
          <a:p>
            <a:r>
              <a:rPr lang="en-US" sz="2400" dirty="0" smtClean="0"/>
              <a:t>Determine physiological </a:t>
            </a:r>
            <a:r>
              <a:rPr lang="en-US" sz="2400" dirty="0" smtClean="0"/>
              <a:t>state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7617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availability presents a challenge for evaluation of discrimination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Limited availability of data</a:t>
            </a:r>
          </a:p>
          <a:p>
            <a:pPr lvl="1"/>
            <a:r>
              <a:rPr lang="en-US" dirty="0" smtClean="0"/>
              <a:t>Data – </a:t>
            </a:r>
            <a:r>
              <a:rPr lang="en-US" dirty="0" err="1" smtClean="0"/>
              <a:t>electrogram</a:t>
            </a:r>
            <a:r>
              <a:rPr lang="en-US" dirty="0" smtClean="0"/>
              <a:t> episodes of various conditions</a:t>
            </a:r>
          </a:p>
          <a:p>
            <a:r>
              <a:rPr lang="en-US" dirty="0" smtClean="0"/>
              <a:t>Available data is incomplete</a:t>
            </a:r>
          </a:p>
          <a:p>
            <a:pPr lvl="1"/>
            <a:r>
              <a:rPr lang="en-US" dirty="0" smtClean="0"/>
              <a:t>Episode label is missing</a:t>
            </a:r>
          </a:p>
          <a:p>
            <a:pPr lvl="1"/>
            <a:r>
              <a:rPr lang="en-US" dirty="0" smtClean="0"/>
              <a:t>Episode is too short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37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37" y="1036131"/>
            <a:ext cx="8760258" cy="566746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Incomplete data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482819" y="3869864"/>
            <a:ext cx="33340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EGM episode </a:t>
            </a:r>
            <a:r>
              <a:rPr lang="en-US" sz="2400" dirty="0" smtClean="0"/>
              <a:t>ends before the discrimination algorithm </a:t>
            </a:r>
            <a:r>
              <a:rPr lang="en-US" sz="2400" smtClean="0"/>
              <a:t>can output decision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8382000" y="1842652"/>
            <a:ext cx="33340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Algorithm is aware of </a:t>
            </a:r>
            <a:r>
              <a:rPr lang="en-US" sz="2400" smtClean="0"/>
              <a:t>VT condition</a:t>
            </a:r>
            <a:endParaRPr lang="en-US" sz="24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717366" y="2250831"/>
            <a:ext cx="3652912" cy="3418449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771335" y="5669280"/>
            <a:ext cx="492370" cy="49237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358640" y="5669280"/>
            <a:ext cx="492370" cy="49237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6000" y="5525256"/>
            <a:ext cx="492370" cy="49237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7078395" y="4654694"/>
            <a:ext cx="1404424" cy="1014586"/>
          </a:xfrm>
          <a:prstGeom prst="straightConnector1">
            <a:avLst/>
          </a:prstGeom>
          <a:ln w="4762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434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approach:</a:t>
            </a:r>
            <a:br>
              <a:rPr lang="en-US" dirty="0" smtClean="0"/>
            </a:br>
            <a:r>
              <a:rPr lang="en-US" dirty="0" smtClean="0"/>
              <a:t>Data-driven models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en-US" dirty="0" smtClean="0"/>
              <a:t>generative models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 a generative model from set of </a:t>
            </a:r>
            <a:r>
              <a:rPr lang="en-US" dirty="0" err="1" smtClean="0"/>
              <a:t>electrograms</a:t>
            </a:r>
            <a:endParaRPr lang="en-US" dirty="0" smtClean="0"/>
          </a:p>
          <a:p>
            <a:pPr lvl="1"/>
            <a:r>
              <a:rPr lang="en-US" dirty="0" smtClean="0"/>
              <a:t>Generative model learns an empirical distribution that can be sampled</a:t>
            </a:r>
          </a:p>
          <a:p>
            <a:r>
              <a:rPr lang="en-US" dirty="0" smtClean="0"/>
              <a:t>Subsequently, </a:t>
            </a:r>
            <a:br>
              <a:rPr lang="en-US" dirty="0" smtClean="0"/>
            </a:br>
            <a:r>
              <a:rPr lang="en-US" dirty="0" smtClean="0"/>
              <a:t>G</a:t>
            </a:r>
            <a:r>
              <a:rPr lang="en-US" dirty="0" smtClean="0"/>
              <a:t>enerative model is sampled to produce new </a:t>
            </a:r>
            <a:r>
              <a:rPr lang="en-US" dirty="0" err="1" smtClean="0"/>
              <a:t>electrograms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New </a:t>
            </a:r>
            <a:r>
              <a:rPr lang="en-US" dirty="0" err="1"/>
              <a:t>e</a:t>
            </a:r>
            <a:r>
              <a:rPr lang="en-US" dirty="0" err="1" smtClean="0"/>
              <a:t>lectrograms</a:t>
            </a:r>
            <a:r>
              <a:rPr lang="en-US" dirty="0" smtClean="0"/>
              <a:t> are similar to original set</a:t>
            </a:r>
          </a:p>
          <a:p>
            <a:pPr lvl="1"/>
            <a:r>
              <a:rPr lang="en-US" dirty="0" smtClean="0"/>
              <a:t>Satisfy requirements for use in discrimination algorithm evaluation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6928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8709165" y="2761416"/>
            <a:ext cx="1194385" cy="3529381"/>
          </a:xfrm>
          <a:prstGeom prst="rect">
            <a:avLst/>
          </a:prstGeom>
          <a:noFill/>
          <a:ln w="69850" cmpd="sng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EGM Modeling </a:t>
            </a:r>
            <a:r>
              <a:rPr lang="en-US" dirty="0" smtClean="0"/>
              <a:t>with </a:t>
            </a:r>
            <a:r>
              <a:rPr lang="en-US" dirty="0" smtClean="0"/>
              <a:t>Long </a:t>
            </a:r>
            <a:r>
              <a:rPr lang="en-US" dirty="0"/>
              <a:t>S</a:t>
            </a:r>
            <a:r>
              <a:rPr lang="en-US" dirty="0" smtClean="0"/>
              <a:t>hort-term </a:t>
            </a:r>
            <a:r>
              <a:rPr lang="en-US" dirty="0"/>
              <a:t>M</a:t>
            </a:r>
            <a:r>
              <a:rPr lang="en-US" dirty="0" smtClean="0"/>
              <a:t>emory (LSTM)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Neural Nets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RNNs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868" y="2761416"/>
            <a:ext cx="3073595" cy="327904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940149" y="2532185"/>
            <a:ext cx="1112714" cy="3779715"/>
          </a:xfrm>
          <a:prstGeom prst="rect">
            <a:avLst/>
          </a:prstGeom>
          <a:noFill/>
          <a:ln w="69850" cmpd="sng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05263" y="3889942"/>
            <a:ext cx="17971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Output determined by current </a:t>
            </a:r>
            <a:r>
              <a:rPr lang="en-US" sz="2000" dirty="0" err="1" smtClean="0"/>
              <a:t>timestep</a:t>
            </a:r>
            <a:r>
              <a:rPr lang="en-US" sz="2000" dirty="0" smtClean="0"/>
              <a:t> only</a:t>
            </a:r>
            <a:endParaRPr lang="en-US" sz="2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8554" y="2048832"/>
            <a:ext cx="3056108" cy="34841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6933" y="2839625"/>
            <a:ext cx="3786457" cy="320084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0006130" y="3889942"/>
            <a:ext cx="179714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Output determined by current </a:t>
            </a:r>
            <a:r>
              <a:rPr lang="en-US" sz="2000" dirty="0" err="1" smtClean="0"/>
              <a:t>timestep</a:t>
            </a:r>
            <a:r>
              <a:rPr lang="en-US" sz="2000" dirty="0" smtClean="0"/>
              <a:t>  &amp;</a:t>
            </a:r>
          </a:p>
          <a:p>
            <a:r>
              <a:rPr lang="en-US" sz="2000" dirty="0" smtClean="0"/>
              <a:t>Previous state</a:t>
            </a:r>
            <a:endParaRPr lang="en-US" sz="2000" dirty="0"/>
          </a:p>
        </p:txBody>
      </p:sp>
      <p:sp>
        <p:nvSpPr>
          <p:cNvPr id="16" name="Rectangle 15"/>
          <p:cNvSpPr/>
          <p:nvPr/>
        </p:nvSpPr>
        <p:spPr>
          <a:xfrm>
            <a:off x="10365169" y="1907566"/>
            <a:ext cx="649834" cy="508495"/>
          </a:xfrm>
          <a:prstGeom prst="rect">
            <a:avLst/>
          </a:prstGeom>
          <a:noFill/>
          <a:ln w="69850" cmpd="sng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375973" y="1932700"/>
            <a:ext cx="441269" cy="508495"/>
          </a:xfrm>
          <a:prstGeom prst="rect">
            <a:avLst/>
          </a:prstGeom>
          <a:noFill/>
          <a:ln w="69850" cmpd="sng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74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LSTM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Long short-term memory (LSTM) Networks are an extension of RNNs to allow for modeling of long term dependencies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070419"/>
            <a:ext cx="6668282" cy="26345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59011" y="5279231"/>
            <a:ext cx="1797149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smtClean="0"/>
              <a:t>RNN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5779673" y="5279231"/>
            <a:ext cx="1169769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dirty="0" smtClean="0"/>
              <a:t>LSTM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1096303" y="5992297"/>
            <a:ext cx="66682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(Diagram from Colah, “Understanding LSTM Networks”, 2015 )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276393" y="3216464"/>
            <a:ext cx="33340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‘Forget’ gate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‘Input’ gate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‘Output’ gate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Cell state vector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0401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LSTM Network Architecture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6864" y="1825625"/>
            <a:ext cx="919827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51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3532</TotalTime>
  <Words>554</Words>
  <Application>Microsoft Macintosh PowerPoint</Application>
  <PresentationFormat>Widescreen</PresentationFormat>
  <Paragraphs>140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Calibri</vt:lpstr>
      <vt:lpstr>Calibri Light</vt:lpstr>
      <vt:lpstr>Wingdings</vt:lpstr>
      <vt:lpstr>Arial</vt:lpstr>
      <vt:lpstr>Office Theme</vt:lpstr>
      <vt:lpstr>Data-driven Modeling of Intracardiac Electrograms</vt:lpstr>
      <vt:lpstr>Implantable Cardioverter Defibrillator (ICD) Operation</vt:lpstr>
      <vt:lpstr>Discrimination (Classification) Accuracy is important to evaluating ICD performance</vt:lpstr>
      <vt:lpstr>Data availability presents a challenge for evaluation of discrimination algorithms</vt:lpstr>
      <vt:lpstr>Example: Incomplete data</vt:lpstr>
      <vt:lpstr>Our approach: Data-driven models  generative models </vt:lpstr>
      <vt:lpstr>EGM Modeling with Long Short-term Memory (LSTM) Networks</vt:lpstr>
      <vt:lpstr>LSTM Network</vt:lpstr>
      <vt:lpstr>LSTM Network Architecture</vt:lpstr>
      <vt:lpstr>LSTM Network Architecture - Advantages</vt:lpstr>
      <vt:lpstr>Training setup</vt:lpstr>
      <vt:lpstr>EGM Generation</vt:lpstr>
      <vt:lpstr>Initial Results</vt:lpstr>
      <vt:lpstr>Previous attempt…</vt:lpstr>
      <vt:lpstr>Initial Results: Limitation of RNN</vt:lpstr>
      <vt:lpstr>Initial Results</vt:lpstr>
      <vt:lpstr>Initial Results</vt:lpstr>
      <vt:lpstr>Next steps: From LSTM Networks to Generative Models</vt:lpstr>
      <vt:lpstr>Next steps: From LSTM Networks to Generative Models</vt:lpstr>
      <vt:lpstr>Conclusion</vt:lpstr>
      <vt:lpstr>Extra Slides</vt:lpstr>
      <vt:lpstr>Initial Results: Limitation of RNN</vt:lpstr>
      <vt:lpstr>LSTM Network Walkthrough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Data-driven Modeling of Cardiac signals and Device Testing</dc:title>
  <dc:creator>Kuk Jang</dc:creator>
  <cp:lastModifiedBy>Kuk Jang</cp:lastModifiedBy>
  <cp:revision>63</cp:revision>
  <dcterms:created xsi:type="dcterms:W3CDTF">2017-04-11T15:32:03Z</dcterms:created>
  <dcterms:modified xsi:type="dcterms:W3CDTF">2017-04-14T13:37:59Z</dcterms:modified>
</cp:coreProperties>
</file>