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24" r:id="rId4"/>
    <p:sldId id="392" r:id="rId5"/>
    <p:sldId id="391" r:id="rId6"/>
    <p:sldId id="393" r:id="rId7"/>
    <p:sldId id="3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A3E"/>
    <a:srgbClr val="FFD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-6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D4B45-ADC2-46B4-A7C8-4E38E6D46EDD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0EF53-5229-4855-8B6A-5F07F8179C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0EF53-5229-4855-8B6A-5F07F8179CEA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9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039"/>
            <a:ext cx="5486400" cy="41148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25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FD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246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prstGeom prst="roundRect">
            <a:avLst/>
          </a:prstGeom>
          <a:solidFill>
            <a:srgbClr val="E03A3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477000"/>
            <a:ext cx="50292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umd_primary_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88164" y="5433648"/>
            <a:ext cx="3967671" cy="655321"/>
          </a:xfrm>
          <a:prstGeom prst="rect">
            <a:avLst/>
          </a:prstGeom>
        </p:spPr>
      </p:pic>
      <p:pic>
        <p:nvPicPr>
          <p:cNvPr id="10" name="Picture 9" descr="isr_logo_smal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34200" y="5257800"/>
            <a:ext cx="1676400" cy="8311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7" y="5410200"/>
            <a:ext cx="1807843" cy="7924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696200" y="0"/>
            <a:ext cx="14478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620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FD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1066800"/>
          </a:xfrm>
          <a:solidFill>
            <a:srgbClr val="E03A3E"/>
          </a:solidFill>
          <a:ln>
            <a:noFill/>
          </a:ln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477000"/>
            <a:ext cx="50292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A6A009-CC96-4B2C-8E1F-D03C873694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md_logo_small_invert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3400" y="76200"/>
            <a:ext cx="896470" cy="9144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066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3246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20000" y="0"/>
            <a:ext cx="15240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FD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382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umd_logo_small_invert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3400" y="76200"/>
            <a:ext cx="896470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066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3246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1066800"/>
          </a:xfrm>
          <a:solidFill>
            <a:srgbClr val="E03A3E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477000"/>
            <a:ext cx="50292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12954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7696200" y="0"/>
            <a:ext cx="14478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FD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3246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1066800"/>
          </a:xfrm>
          <a:solidFill>
            <a:srgbClr val="E03A3E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477000"/>
            <a:ext cx="50292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15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A6A009-CC96-4B2C-8E1F-D03C873694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md_logo_small_invert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3400" y="76200"/>
            <a:ext cx="896470" cy="9144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066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543800" y="0"/>
            <a:ext cx="16002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85800" cy="1066800"/>
          </a:xfrm>
          <a:prstGeom prst="rect">
            <a:avLst/>
          </a:prstGeom>
          <a:solidFill>
            <a:srgbClr val="E03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FFD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md_logo_small_invert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3400" y="76200"/>
            <a:ext cx="896470" cy="9144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0668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3246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1066800"/>
          </a:xfrm>
          <a:solidFill>
            <a:srgbClr val="E03A3E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477000"/>
            <a:ext cx="50292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477000"/>
            <a:ext cx="1371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A6A009-CC96-4B2C-8E1F-D03C8736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2017 Rance Cleaveland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A009-CC96-4B2C-8E1F-D03C87369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/>
              <a:t>Rance Cleaveland</a:t>
            </a:r>
          </a:p>
          <a:p>
            <a:pPr lvl="0">
              <a:defRPr/>
            </a:pPr>
            <a:r>
              <a:rPr lang="en-US" sz="2400" i="1" dirty="0" smtClean="0"/>
              <a:t>Department </a:t>
            </a:r>
            <a:r>
              <a:rPr lang="en-US" sz="2400" i="1" dirty="0"/>
              <a:t>of Computer Science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Methods for Cyber-Physical Systems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343400"/>
            <a:ext cx="1048131" cy="92266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2017 Rance Cleaveland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CyberCardia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silico / “heart-ware-in-the-loop” design for cardiac devices</a:t>
            </a:r>
          </a:p>
          <a:p>
            <a:pPr lvl="1"/>
            <a:r>
              <a:rPr lang="en-US" dirty="0" smtClean="0"/>
              <a:t>Use models of devices, heart behavior to drive early design, enable V&amp;V</a:t>
            </a:r>
          </a:p>
          <a:p>
            <a:pPr lvl="1"/>
            <a:r>
              <a:rPr lang="en-US" dirty="0" smtClean="0"/>
              <a:t>Replace models with hardware / software later in design cycle</a:t>
            </a:r>
          </a:p>
          <a:p>
            <a:r>
              <a:rPr lang="en-US" dirty="0" smtClean="0"/>
              <a:t>Why?  </a:t>
            </a:r>
            <a:r>
              <a:rPr lang="en-US" i="1" dirty="0" smtClean="0">
                <a:solidFill>
                  <a:srgbClr val="FF0000"/>
                </a:solidFill>
              </a:rPr>
              <a:t>Model-based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"/>
            <a:ext cx="6858000" cy="1066800"/>
          </a:xfrm>
        </p:spPr>
        <p:txBody>
          <a:bodyPr/>
          <a:lstStyle/>
          <a:p>
            <a:r>
              <a:rPr lang="en-US" altLang="en-US" sz="4000" smtClean="0">
                <a:latin typeface="+mj-lt"/>
              </a:rPr>
              <a:t>Benefits </a:t>
            </a:r>
            <a:r>
              <a:rPr lang="en-US" altLang="en-US" sz="4000" dirty="0" smtClean="0">
                <a:latin typeface="+mj-lt"/>
              </a:rPr>
              <a:t>of MBD</a:t>
            </a: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808038" y="1339850"/>
            <a:ext cx="7489825" cy="3232150"/>
            <a:chOff x="509" y="1455"/>
            <a:chExt cx="4718" cy="2036"/>
          </a:xfrm>
        </p:grpSpPr>
        <p:sp>
          <p:nvSpPr>
            <p:cNvPr id="20490" name="Line 4"/>
            <p:cNvSpPr>
              <a:spLocks noChangeShapeType="1"/>
            </p:cNvSpPr>
            <p:nvPr/>
          </p:nvSpPr>
          <p:spPr bwMode="auto">
            <a:xfrm flipV="1">
              <a:off x="3098" y="1552"/>
              <a:ext cx="1427" cy="1911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5"/>
            <p:cNvSpPr>
              <a:spLocks noChangeShapeType="1"/>
            </p:cNvSpPr>
            <p:nvPr/>
          </p:nvSpPr>
          <p:spPr bwMode="auto">
            <a:xfrm>
              <a:off x="1187" y="1527"/>
              <a:ext cx="1451" cy="1912"/>
            </a:xfrm>
            <a:prstGeom prst="line">
              <a:avLst/>
            </a:prstGeom>
            <a:noFill/>
            <a:ln w="762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Text Box 6"/>
            <p:cNvSpPr txBox="1">
              <a:spLocks noChangeArrowheads="1"/>
            </p:cNvSpPr>
            <p:nvPr/>
          </p:nvSpPr>
          <p:spPr bwMode="auto">
            <a:xfrm>
              <a:off x="509" y="1455"/>
              <a:ext cx="123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Requirements</a:t>
              </a:r>
            </a:p>
          </p:txBody>
        </p:sp>
        <p:sp>
          <p:nvSpPr>
            <p:cNvPr id="20493" name="Text Box 7"/>
            <p:cNvSpPr txBox="1">
              <a:spLocks noChangeArrowheads="1"/>
            </p:cNvSpPr>
            <p:nvPr/>
          </p:nvSpPr>
          <p:spPr bwMode="auto">
            <a:xfrm>
              <a:off x="3557" y="2035"/>
              <a:ext cx="123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System test</a:t>
              </a:r>
            </a:p>
          </p:txBody>
        </p:sp>
        <p:sp>
          <p:nvSpPr>
            <p:cNvPr id="20494" name="Text Box 8"/>
            <p:cNvSpPr txBox="1">
              <a:spLocks noChangeArrowheads="1"/>
            </p:cNvSpPr>
            <p:nvPr/>
          </p:nvSpPr>
          <p:spPr bwMode="auto">
            <a:xfrm>
              <a:off x="1356" y="2640"/>
              <a:ext cx="123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Design</a:t>
              </a:r>
            </a:p>
          </p:txBody>
        </p:sp>
        <p:sp>
          <p:nvSpPr>
            <p:cNvPr id="20495" name="Text Box 9"/>
            <p:cNvSpPr txBox="1">
              <a:spLocks noChangeArrowheads="1"/>
            </p:cNvSpPr>
            <p:nvPr/>
          </p:nvSpPr>
          <p:spPr bwMode="auto">
            <a:xfrm>
              <a:off x="920" y="2035"/>
              <a:ext cx="123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Specifications</a:t>
              </a:r>
            </a:p>
          </p:txBody>
        </p:sp>
        <p:sp>
          <p:nvSpPr>
            <p:cNvPr id="20496" name="Text Box 10"/>
            <p:cNvSpPr txBox="1">
              <a:spLocks noChangeArrowheads="1"/>
            </p:cNvSpPr>
            <p:nvPr/>
          </p:nvSpPr>
          <p:spPr bwMode="auto">
            <a:xfrm>
              <a:off x="2928" y="2640"/>
              <a:ext cx="123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Unit test</a:t>
              </a:r>
            </a:p>
          </p:txBody>
        </p:sp>
        <p:sp>
          <p:nvSpPr>
            <p:cNvPr id="20497" name="Text Box 11"/>
            <p:cNvSpPr txBox="1">
              <a:spLocks noChangeArrowheads="1"/>
            </p:cNvSpPr>
            <p:nvPr/>
          </p:nvSpPr>
          <p:spPr bwMode="auto">
            <a:xfrm>
              <a:off x="2179" y="3197"/>
              <a:ext cx="1373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Implementation</a:t>
              </a:r>
            </a:p>
          </p:txBody>
        </p:sp>
        <p:sp>
          <p:nvSpPr>
            <p:cNvPr id="20498" name="Text Box 12"/>
            <p:cNvSpPr txBox="1">
              <a:spLocks noChangeArrowheads="1"/>
            </p:cNvSpPr>
            <p:nvPr/>
          </p:nvSpPr>
          <p:spPr bwMode="auto">
            <a:xfrm>
              <a:off x="3993" y="1455"/>
              <a:ext cx="1234" cy="2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Final test</a:t>
              </a:r>
            </a:p>
          </p:txBody>
        </p:sp>
      </p:grp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304800" y="2319635"/>
            <a:ext cx="108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+mn-lt"/>
              </a:rPr>
              <a:t>models</a:t>
            </a: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990600" y="3234035"/>
            <a:ext cx="108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+mn-lt"/>
              </a:rPr>
              <a:t>models</a:t>
            </a:r>
          </a:p>
        </p:txBody>
      </p:sp>
      <p:sp>
        <p:nvSpPr>
          <p:cNvPr id="1039375" name="Text Box 15"/>
          <p:cNvSpPr txBox="1">
            <a:spLocks noChangeArrowheads="1"/>
          </p:cNvSpPr>
          <p:nvPr/>
        </p:nvSpPr>
        <p:spPr bwMode="auto">
          <a:xfrm>
            <a:off x="533400" y="4800600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Models formalize specifications, </a:t>
            </a:r>
            <a:r>
              <a:rPr lang="en-US" altLang="en-US" sz="2400" dirty="0" smtClean="0">
                <a:latin typeface="+mn-lt"/>
              </a:rPr>
              <a:t>design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+mn-lt"/>
              </a:rPr>
              <a:t> Models facilitate communication among </a:t>
            </a:r>
            <a:r>
              <a:rPr lang="en-US" altLang="en-US" sz="2400" dirty="0" smtClean="0">
                <a:latin typeface="+mn-lt"/>
              </a:rPr>
              <a:t>teams</a:t>
            </a:r>
            <a:endParaRPr lang="en-US" altLang="en-US" sz="2400" dirty="0">
              <a:latin typeface="+mn-lt"/>
            </a:endParaRPr>
          </a:p>
          <a:p>
            <a:pPr algn="l">
              <a:spcBef>
                <a:spcPct val="0"/>
              </a:spcBef>
            </a:pPr>
            <a:r>
              <a:rPr lang="en-US" altLang="en-US" sz="2400" i="1" dirty="0">
                <a:solidFill>
                  <a:srgbClr val="FF0000"/>
                </a:solidFill>
                <a:latin typeface="+mn-lt"/>
              </a:rPr>
              <a:t> Models support V&amp;V, </a:t>
            </a:r>
            <a:r>
              <a:rPr lang="en-US" altLang="en-US" sz="2400" i="1" dirty="0" smtClean="0">
                <a:solidFill>
                  <a:srgbClr val="FF0000"/>
                </a:solidFill>
                <a:latin typeface="+mn-lt"/>
              </a:rPr>
              <a:t>testing</a:t>
            </a:r>
            <a:endParaRPr lang="en-US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209800" y="2724150"/>
            <a:ext cx="431800" cy="508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2882900" y="3695700"/>
            <a:ext cx="571500" cy="647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524000" y="1807464"/>
            <a:ext cx="3048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9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39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39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75" grpId="0"/>
      <p:bldP spid="18" grpId="0" animBg="1"/>
      <p:bldP spid="2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Checking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41148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Given</a:t>
            </a:r>
          </a:p>
          <a:p>
            <a:pPr lvl="1"/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Behavioral spec</a:t>
            </a:r>
          </a:p>
          <a:p>
            <a:r>
              <a:rPr lang="en-US" dirty="0" smtClean="0"/>
              <a:t>Prove automatically</a:t>
            </a:r>
          </a:p>
          <a:p>
            <a:pPr marL="457200" lvl="1" indent="0">
              <a:buNone/>
            </a:pPr>
            <a:r>
              <a:rPr lang="en-US" dirty="0" smtClean="0"/>
              <a:t>Does model satisfy spec</a:t>
            </a:r>
          </a:p>
          <a:p>
            <a:r>
              <a:rPr lang="en-US" dirty="0" smtClean="0"/>
              <a:t>Related problems</a:t>
            </a:r>
          </a:p>
          <a:p>
            <a:pPr lvl="1"/>
            <a:r>
              <a:rPr lang="en-US" dirty="0" smtClean="0"/>
              <a:t>Model synthesis</a:t>
            </a:r>
          </a:p>
          <a:p>
            <a:pPr lvl="1"/>
            <a:r>
              <a:rPr lang="en-US" dirty="0" smtClean="0"/>
              <a:t>Specification synthesis</a:t>
            </a:r>
          </a:p>
          <a:p>
            <a:pPr lvl="1"/>
            <a:r>
              <a:rPr lang="en-US" dirty="0" smtClean="0"/>
              <a:t>Specification discovery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1600200"/>
            <a:ext cx="1493864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3048000"/>
            <a:ext cx="1493864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8" idx="3"/>
            <a:endCxn id="9" idx="3"/>
          </p:cNvCxnSpPr>
          <p:nvPr/>
        </p:nvCxnSpPr>
        <p:spPr>
          <a:xfrm>
            <a:off x="7589864" y="2057400"/>
            <a:ext cx="12700" cy="1447800"/>
          </a:xfrm>
          <a:prstGeom prst="bent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9" idx="1"/>
            <a:endCxn id="8" idx="1"/>
          </p:cNvCxnSpPr>
          <p:nvPr/>
        </p:nvCxnSpPr>
        <p:spPr>
          <a:xfrm rot="10800000">
            <a:off x="6096000" y="2057400"/>
            <a:ext cx="12700" cy="1447800"/>
          </a:xfrm>
          <a:prstGeom prst="bent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timed automata pacemak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36" y="1664208"/>
            <a:ext cx="1417664" cy="79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evegallik.org/sites/histologyolm.stevegallik.org/images/humanhe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3111283"/>
            <a:ext cx="609601" cy="77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600" y="4343400"/>
                <a:ext cx="327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AG</m:t>
                    </m:r>
                  </m:oMath>
                </a14:m>
                <a:r>
                  <a:rPr lang="en-US" dirty="0" smtClean="0"/>
                  <a:t> arrhythmia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AF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≤5</m:t>
                        </m:r>
                      </m:sub>
                    </m:sSub>
                  </m:oMath>
                </a14:m>
                <a:r>
                  <a:rPr lang="en-US" dirty="0" smtClean="0"/>
                  <a:t> pacing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343400"/>
                <a:ext cx="327660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81600" y="5421868"/>
                <a:ext cx="327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AG ?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AF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≤5</m:t>
                        </m:r>
                      </m:sub>
                    </m:sSub>
                  </m:oMath>
                </a14:m>
                <a:r>
                  <a:rPr lang="en-US" dirty="0" smtClean="0"/>
                  <a:t> pacing</a:t>
                </a:r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21868"/>
                <a:ext cx="327660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4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97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Work in 2017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Invariant mining from test data</a:t>
                </a:r>
              </a:p>
              <a:p>
                <a:pPr lvl="1"/>
                <a:r>
                  <a:rPr lang="en-US" dirty="0" smtClean="0"/>
                  <a:t>Given test data, propose invariants</a:t>
                </a:r>
              </a:p>
              <a:p>
                <a:pPr lvl="1"/>
                <a:r>
                  <a:rPr lang="en-US" dirty="0" smtClean="0"/>
                  <a:t>Talk later by C. Schulze will report on recent results, including preliminary work with </a:t>
                </a:r>
                <a:r>
                  <a:rPr lang="en-US" dirty="0" err="1" smtClean="0"/>
                  <a:t>UPenn</a:t>
                </a:r>
                <a:r>
                  <a:rPr lang="en-US" dirty="0" smtClean="0"/>
                  <a:t> models</a:t>
                </a:r>
              </a:p>
              <a:p>
                <a:pPr lvl="1"/>
                <a:r>
                  <a:rPr lang="en-US" dirty="0" smtClean="0"/>
                  <a:t>Paper submitted for publication</a:t>
                </a:r>
              </a:p>
              <a:p>
                <a:r>
                  <a:rPr lang="en-US" dirty="0" smtClean="0"/>
                  <a:t>Temporal logic query checking</a:t>
                </a:r>
              </a:p>
              <a:p>
                <a:pPr lvl="1"/>
                <a:r>
                  <a:rPr lang="en-US" dirty="0" smtClean="0"/>
                  <a:t>Given (finite-state) model, LTL template (= formula with “hole”, e.g. </a:t>
                </a:r>
                <a:r>
                  <a:rPr lang="en-US" dirty="0"/>
                  <a:t>AG ?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AF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≤5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pacing)</a:t>
                </a:r>
              </a:p>
              <a:p>
                <a:pPr lvl="1"/>
                <a:r>
                  <a:rPr lang="en-US" dirty="0" smtClean="0"/>
                  <a:t>Solve for “hole”</a:t>
                </a:r>
              </a:p>
              <a:p>
                <a:pPr lvl="1"/>
                <a:r>
                  <a:rPr lang="en-US" dirty="0" smtClean="0"/>
                  <a:t>Talk later by S. Huang will describe recent results</a:t>
                </a:r>
              </a:p>
              <a:p>
                <a:pPr lvl="1"/>
                <a:r>
                  <a:rPr lang="en-US" dirty="0" smtClean="0"/>
                  <a:t>Paper in preparation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2525" b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Work in 2017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Model checking for singular hybrid automata</a:t>
            </a:r>
          </a:p>
          <a:p>
            <a:pPr lvl="1"/>
            <a:r>
              <a:rPr lang="en-US" dirty="0" smtClean="0"/>
              <a:t>Existing model-checking work</a:t>
            </a:r>
          </a:p>
          <a:p>
            <a:pPr lvl="2"/>
            <a:r>
              <a:rPr lang="en-US" dirty="0" smtClean="0"/>
              <a:t>Complex properties (e.g. mu-calculus) for simple (finite-state) systems</a:t>
            </a:r>
          </a:p>
          <a:p>
            <a:pPr lvl="2"/>
            <a:r>
              <a:rPr lang="en-US" dirty="0" smtClean="0"/>
              <a:t>Simple properties (e.g. reachability) for complex (e.g. non-linear systems)</a:t>
            </a:r>
          </a:p>
          <a:p>
            <a:pPr lvl="1"/>
            <a:r>
              <a:rPr lang="en-US" dirty="0" smtClean="0"/>
              <a:t>What about more complex properties for somewhat less complex systems?</a:t>
            </a:r>
          </a:p>
          <a:p>
            <a:r>
              <a:rPr lang="en-US" dirty="0" smtClean="0"/>
              <a:t>Singular hybrid automata generalize timed automata, can approximate e.g. </a:t>
            </a:r>
            <a:r>
              <a:rPr lang="en-US" smtClean="0"/>
              <a:t>hybrid automata with </a:t>
            </a:r>
            <a:r>
              <a:rPr lang="en-US" dirty="0" smtClean="0"/>
              <a:t>ODE mode dynamics</a:t>
            </a:r>
          </a:p>
          <a:p>
            <a:r>
              <a:rPr lang="en-US" dirty="0" smtClean="0"/>
              <a:t>With J. </a:t>
            </a:r>
            <a:r>
              <a:rPr lang="en-US" dirty="0" err="1" smtClean="0"/>
              <a:t>Keiren</a:t>
            </a:r>
            <a:r>
              <a:rPr lang="en-US" dirty="0" smtClean="0"/>
              <a:t> (Open Univ., the Netherlands) have developed on-the-fly model checking technique</a:t>
            </a:r>
          </a:p>
          <a:p>
            <a:pPr lvl="1"/>
            <a:r>
              <a:rPr lang="en-US" dirty="0" smtClean="0"/>
              <a:t>Based on earlier work on timed automata</a:t>
            </a:r>
          </a:p>
          <a:p>
            <a:pPr lvl="1"/>
            <a:r>
              <a:rPr lang="en-US" dirty="0" smtClean="0"/>
              <a:t>Handles full mu-calculus</a:t>
            </a:r>
          </a:p>
          <a:p>
            <a:pPr lvl="1"/>
            <a:r>
              <a:rPr lang="en-US" dirty="0" smtClean="0"/>
              <a:t>Paper in preparation</a:t>
            </a:r>
          </a:p>
          <a:p>
            <a:pPr lvl="1"/>
            <a:r>
              <a:rPr lang="en-US" dirty="0" smtClean="0"/>
              <a:t>Implementation in progress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Thanks!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rance@cs.umd.edu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009-CC96-4B2C-8E1F-D03C873694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April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Rance Cleaveland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23585</TotalTime>
  <Words>337</Words>
  <Application>Microsoft Office PowerPoint</Application>
  <PresentationFormat>On-screen Show (4:3)</PresentationFormat>
  <Paragraphs>84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Formal Methods for Cyber-Physical Systems</vt:lpstr>
      <vt:lpstr>The CyberCardia Project</vt:lpstr>
      <vt:lpstr>Benefits of MBD</vt:lpstr>
      <vt:lpstr>Model Checking</vt:lpstr>
      <vt:lpstr>UMD Work in 2017</vt:lpstr>
      <vt:lpstr>UMD Work in 2017 (cont.)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rance</cp:lastModifiedBy>
  <cp:revision>612</cp:revision>
  <dcterms:created xsi:type="dcterms:W3CDTF">2012-09-29T01:06:55Z</dcterms:created>
  <dcterms:modified xsi:type="dcterms:W3CDTF">2017-04-14T13:00:30Z</dcterms:modified>
</cp:coreProperties>
</file>