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0"/>
  </p:notesMasterIdLst>
  <p:sldIdLst>
    <p:sldId id="256" r:id="rId3"/>
    <p:sldId id="284" r:id="rId4"/>
    <p:sldId id="281" r:id="rId5"/>
    <p:sldId id="277" r:id="rId6"/>
    <p:sldId id="260" r:id="rId7"/>
    <p:sldId id="263" r:id="rId8"/>
    <p:sldId id="271" r:id="rId9"/>
    <p:sldId id="258" r:id="rId10"/>
    <p:sldId id="292" r:id="rId11"/>
    <p:sldId id="286" r:id="rId12"/>
    <p:sldId id="287" r:id="rId13"/>
    <p:sldId id="288" r:id="rId14"/>
    <p:sldId id="289" r:id="rId15"/>
    <p:sldId id="290" r:id="rId16"/>
    <p:sldId id="291" r:id="rId17"/>
    <p:sldId id="294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0066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1"/>
    <p:restoredTop sz="88750"/>
  </p:normalViewPr>
  <p:slideViewPr>
    <p:cSldViewPr snapToGrid="0" snapToObjects="1">
      <p:cViewPr>
        <p:scale>
          <a:sx n="95" d="100"/>
          <a:sy n="95" d="100"/>
        </p:scale>
        <p:origin x="1816" y="-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83A34-282B-6D45-9239-47B49BF5B814}" type="datetimeFigureOut">
              <a:rPr lang="en-US" smtClean="0"/>
              <a:t>4/14/17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547B4-8600-C447-B897-B2C8529DD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547B4-8600-C447-B897-B2C8529DD6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40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547B4-8600-C447-B897-B2C8529DD6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9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547B4-8600-C447-B897-B2C8529DD6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67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547B4-8600-C447-B897-B2C8529DD6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55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547B4-8600-C447-B897-B2C8529DD6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11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547B4-8600-C447-B897-B2C8529DD6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54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547B4-8600-C447-B897-B2C8529DD6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40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2:2</a:t>
            </a:r>
            <a:r>
              <a:rPr lang="en-US" baseline="0" dirty="0" smtClean="0"/>
              <a:t> : period doubling</a:t>
            </a:r>
          </a:p>
          <a:p>
            <a:r>
              <a:rPr lang="en-US" baseline="0" dirty="0" smtClean="0"/>
              <a:t>VT: Ventricular tachycardia</a:t>
            </a:r>
          </a:p>
          <a:p>
            <a:r>
              <a:rPr lang="en-US" baseline="0" dirty="0" smtClean="0"/>
              <a:t>VF: Ventricular Fibrillation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547B4-8600-C447-B897-B2C8529DD6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49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Alternans characteristics</a:t>
            </a:r>
            <a:r>
              <a:rPr lang="en-US" baseline="0" dirty="0" smtClean="0"/>
              <a:t>: can be explained by restitution curve and bifurcation diagram</a:t>
            </a:r>
          </a:p>
          <a:p>
            <a:r>
              <a:rPr lang="en-US" dirty="0" smtClean="0"/>
              <a:t>2. Briefly mention</a:t>
            </a:r>
            <a:r>
              <a:rPr lang="en-US" baseline="0" dirty="0" smtClean="0"/>
              <a:t> the bulleted points and highlight them in the figure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Finally please mention that we are going to use bifurcation analysis in this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547B4-8600-C447-B897-B2C8529DD6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82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MS model: simple, easy to analyze</a:t>
            </a:r>
            <a:r>
              <a:rPr lang="en-US" baseline="0" dirty="0" smtClean="0"/>
              <a:t>, c</a:t>
            </a:r>
            <a:r>
              <a:rPr lang="en-US" dirty="0" smtClean="0"/>
              <a:t>apable of producing</a:t>
            </a:r>
            <a:r>
              <a:rPr lang="en-US" baseline="0" dirty="0" smtClean="0"/>
              <a:t> alternans with the variation of its parameter.</a:t>
            </a:r>
          </a:p>
          <a:p>
            <a:r>
              <a:rPr lang="en-US" baseline="0" dirty="0" smtClean="0"/>
              <a:t>2. Brief explanation of the bifurcation diagram for BCL generated by simulation </a:t>
            </a:r>
          </a:p>
          <a:p>
            <a:r>
              <a:rPr lang="en-US" baseline="0" dirty="0" smtClean="0"/>
              <a:t>3. Limitation of simulation-based approach</a:t>
            </a:r>
          </a:p>
          <a:p>
            <a:r>
              <a:rPr lang="en-US" baseline="0" dirty="0" smtClean="0"/>
              <a:t>4. Goal: explain the power of formal methods over 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EFBD3-4656-F746-AC26-DF928360BE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65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 Observer automaton: it observes voltage signals from the MS model and determine whether it exhibits alternans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To compute APD of two consecutive APDs, we add two variables: \tau_1 and \tau_2 in the automaton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To count transient periods, we add additional variable C_N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Top row encode the </a:t>
            </a:r>
            <a:r>
              <a:rPr lang="en-US" baseline="0" dirty="0" smtClean="0"/>
              <a:t>transition period: After each BCL, it increases C_N by 1 and remains there until N_trans+1 times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Before moving into next row, the observer measure \tau_1 in ‘’APD Mode: 2’’ 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In ‘’APD Mode: 6’’, it computes \tau_2 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If condition for the alternans violates, it moves into the trap mode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If the condition satisfies for this consecutive AP cycles, it rotate back for the next AP cycle. Before move into the next cycle, \tau_1 is set to \tau_2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All the green state in the automaton are the acceptance states 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547B4-8600-C447-B897-B2C8529DD6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3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AR: Alternans region, NR:</a:t>
            </a:r>
            <a:r>
              <a:rPr lang="en-US" baseline="0" dirty="0" smtClean="0"/>
              <a:t> Non-alternans Region, UR: Uncertainty Region, \delta_0: initial chosen delta for </a:t>
            </a:r>
            <a:r>
              <a:rPr lang="en-US" baseline="0" dirty="0" err="1" smtClean="0"/>
              <a:t>dReach</a:t>
            </a:r>
            <a:endParaRPr lang="en-US" baseline="0" dirty="0" smtClean="0"/>
          </a:p>
          <a:p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Algorithm 1 split the parameter range into three parts: AR, NR and UR that contains bifurcation point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Initial we consider the entire range as UR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We then iteratively refine UR using recursive search procedure until it meets a predefined precision criteria 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In line 3, we first run </a:t>
            </a:r>
            <a:r>
              <a:rPr lang="en-US" baseline="0" dirty="0" err="1" smtClean="0"/>
              <a:t>dReach</a:t>
            </a:r>
            <a:r>
              <a:rPr lang="en-US" baseline="0" dirty="0" smtClean="0"/>
              <a:t> to solve problem (1) [previous slide]: if it returns unsat then we set the range as NR and return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In line 8, we</a:t>
            </a:r>
            <a:r>
              <a:rPr lang="en-US" baseline="0" dirty="0" smtClean="0"/>
              <a:t> run </a:t>
            </a:r>
            <a:r>
              <a:rPr lang="en-US" baseline="0" dirty="0" err="1" smtClean="0"/>
              <a:t>dReach</a:t>
            </a:r>
            <a:r>
              <a:rPr lang="en-US" baseline="0" dirty="0" smtClean="0"/>
              <a:t> to solve problem (2) [previous slide]: if it returns unsat then we set the range as AR and return</a:t>
            </a:r>
          </a:p>
          <a:p>
            <a:pPr marL="228600" indent="-228600">
              <a:buAutoNum type="arabicPeriod"/>
            </a:pPr>
            <a:r>
              <a:rPr lang="en-US" dirty="0" smtClean="0"/>
              <a:t>The</a:t>
            </a:r>
            <a:r>
              <a:rPr lang="en-US" baseline="0" dirty="0" smtClean="0"/>
              <a:t> part from 13, indicates that both \alpha and \beta is \delta-sat: 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In line 13, we check whether the size of UR is less than delta: if not, it implies that current delta can not refine UR anymore</a:t>
            </a:r>
          </a:p>
          <a:p>
            <a:pPr marL="685800" lvl="1" indent="-228600">
              <a:buAutoNum type="arabicPeriod"/>
            </a:pPr>
            <a:r>
              <a:rPr lang="en-US" dirty="0" smtClean="0"/>
              <a:t>We bisect</a:t>
            </a:r>
            <a:r>
              <a:rPr lang="en-US" baseline="0" dirty="0" smtClean="0"/>
              <a:t> UR and recursively call the search algorithm and return the union of their as UR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547B4-8600-C447-B897-B2C8529DD6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4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the beginning: </a:t>
            </a:r>
          </a:p>
          <a:p>
            <a:pPr marL="228600" indent="-228600">
              <a:buAutoNum type="arabicPeriod"/>
            </a:pPr>
            <a:r>
              <a:rPr lang="en-US" dirty="0" smtClean="0"/>
              <a:t>Let’s say this is the exact bifurcation analysis where \tau’ is the  bifurcation point and red</a:t>
            </a:r>
            <a:r>
              <a:rPr lang="en-US" baseline="0" dirty="0" smtClean="0"/>
              <a:t> region is AR and green region is NR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Our algorithm will find iteratively search this point. But finding exact point is undecidable, we rather find a small region, we can UR, such it contains \tau’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After the click: the execution of recursive search for a given delta</a:t>
            </a:r>
          </a:p>
          <a:p>
            <a:pPr marL="0" indent="0">
              <a:buNone/>
            </a:pPr>
            <a:r>
              <a:rPr lang="en-US" baseline="0" dirty="0" smtClean="0"/>
              <a:t>0. We consider the entire range as an UR, we call </a:t>
            </a:r>
            <a:r>
              <a:rPr lang="en-US" baseline="0" dirty="0" err="1" smtClean="0"/>
              <a:t>dReach</a:t>
            </a:r>
            <a:r>
              <a:rPr lang="en-US" baseline="0" dirty="0" smtClean="0"/>
              <a:t> for (1) and (2), both return delta-sat. So we bisect the region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Left region return delta-sat, but the right region returns unsat for (1), so we don’t search anymore on the right region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This time both sections return delta-sat, so we bisect them both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Explain the </a:t>
            </a:r>
            <a:r>
              <a:rPr lang="en-US" baseline="0" dirty="0" err="1" smtClean="0"/>
              <a:t>upto</a:t>
            </a:r>
            <a:r>
              <a:rPr lang="en-US" baseline="0" dirty="0" smtClean="0"/>
              <a:t> 4 in the same manner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After getting new UR, Algorithm 1 reduces delta and do the recursive search again.. So finally in n-step, we split the region into three parts: AR, NR, and 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547B4-8600-C447-B897-B2C8529DD6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82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AR: Alternans region, NR:</a:t>
            </a:r>
            <a:r>
              <a:rPr lang="en-US" baseline="0" dirty="0" smtClean="0"/>
              <a:t> Non-alternans Region, UR: Uncertainty Region, \delta_0: initial chosen delta for </a:t>
            </a:r>
            <a:r>
              <a:rPr lang="en-US" baseline="0" dirty="0" err="1" smtClean="0"/>
              <a:t>dReach</a:t>
            </a:r>
            <a:endParaRPr lang="en-US" baseline="0" dirty="0" smtClean="0"/>
          </a:p>
          <a:p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Algorithm 1 split the parameter range into three parts: AR, NR and UR that contains bifurcation point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Initial we consider the entire range as UR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We then iteratively refine UR using recursive search procedure until it meets a predefined precision criteria 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In line 3, we first run </a:t>
            </a:r>
            <a:r>
              <a:rPr lang="en-US" baseline="0" dirty="0" err="1" smtClean="0"/>
              <a:t>dReach</a:t>
            </a:r>
            <a:r>
              <a:rPr lang="en-US" baseline="0" dirty="0" smtClean="0"/>
              <a:t> to solve problem (1) [previous slide]: if it returns unsat then we set the range as NR and return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In line 8, we</a:t>
            </a:r>
            <a:r>
              <a:rPr lang="en-US" baseline="0" dirty="0" smtClean="0"/>
              <a:t> run </a:t>
            </a:r>
            <a:r>
              <a:rPr lang="en-US" baseline="0" dirty="0" err="1" smtClean="0"/>
              <a:t>dReach</a:t>
            </a:r>
            <a:r>
              <a:rPr lang="en-US" baseline="0" dirty="0" smtClean="0"/>
              <a:t> to solve problem (2) [previous slide]: if it returns unsat then we set the range as AR and return</a:t>
            </a:r>
          </a:p>
          <a:p>
            <a:pPr marL="228600" indent="-228600">
              <a:buAutoNum type="arabicPeriod"/>
            </a:pPr>
            <a:r>
              <a:rPr lang="en-US" dirty="0" smtClean="0"/>
              <a:t>The</a:t>
            </a:r>
            <a:r>
              <a:rPr lang="en-US" baseline="0" dirty="0" smtClean="0"/>
              <a:t> part from 13, indicates that both \alpha and \beta is \delta-sat: 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In line 13, we check whether the size of UR is less than delta: if not, it implies that current delta can not refine UR anymore</a:t>
            </a:r>
          </a:p>
          <a:p>
            <a:pPr marL="685800" lvl="1" indent="-228600">
              <a:buAutoNum type="arabicPeriod"/>
            </a:pPr>
            <a:r>
              <a:rPr lang="en-US" dirty="0" smtClean="0"/>
              <a:t>We bisect</a:t>
            </a:r>
            <a:r>
              <a:rPr lang="en-US" baseline="0" dirty="0" smtClean="0"/>
              <a:t> UR and recursively call the search algorithm and return the union of their as UR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547B4-8600-C447-B897-B2C8529DD6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9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E0D3-D630-B14E-B4BB-7BB6B6191126}" type="datetimeFigureOut">
              <a:rPr lang="en-US" smtClean="0"/>
              <a:t>4/14/17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6FFC-B7DB-5E4C-B62C-6F29EE34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8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E0D3-D630-B14E-B4BB-7BB6B6191126}" type="datetimeFigureOut">
              <a:rPr lang="en-US" smtClean="0"/>
              <a:t>4/14/17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6FFC-B7DB-5E4C-B62C-6F29EE34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56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E0D3-D630-B14E-B4BB-7BB6B6191126}" type="datetimeFigureOut">
              <a:rPr lang="en-US" smtClean="0"/>
              <a:t>4/14/17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6FFC-B7DB-5E4C-B62C-6F29EE34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8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lauer Rahmen einspaltig">
    <p:bg>
      <p:bgPr>
        <a:solidFill>
          <a:srgbClr val="DE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57224" y="1143000"/>
            <a:ext cx="7429552" cy="4983163"/>
          </a:xfr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857251" y="6356350"/>
            <a:ext cx="1047750" cy="365125"/>
          </a:xfrm>
        </p:spPr>
        <p:txBody>
          <a:bodyPr/>
          <a:lstStyle>
            <a:lvl1pPr marL="0" algn="l" defTabSz="914400" rtl="0" eaLnBrk="1" latinLnBrk="0" hangingPunct="1"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32A7C8CD-BA89-46E8-916C-75A92DE43A4D}" type="datetimeFigureOut">
              <a:rPr lang="de-AT"/>
              <a:pPr>
                <a:defRPr/>
              </a:pPr>
              <a:t>14.04.17</a:t>
            </a:fld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3048000" cy="365125"/>
          </a:xfrm>
        </p:spPr>
        <p:txBody>
          <a:bodyPr/>
          <a:lstStyle>
            <a:lvl1pPr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772400" y="6356350"/>
            <a:ext cx="5143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99"/>
                </a:solidFill>
                <a:latin typeface="Arial" panose="020B0604020202020204" pitchFamily="34" charset="0"/>
              </a:defRPr>
            </a:lvl1pPr>
          </a:lstStyle>
          <a:p>
            <a:fld id="{0592DF48-E3C5-452E-9DF2-3B9BEACFDCF8}" type="slidenum">
              <a:rPr lang="de-AT" altLang="en-US"/>
              <a:pPr/>
              <a:t>‹#›</a:t>
            </a:fld>
            <a:endParaRPr lang="de-AT" altLang="en-US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348162" y="0"/>
            <a:ext cx="3938588" cy="804779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345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lauer Rahmen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57224" y="1219200"/>
            <a:ext cx="3500462" cy="49069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6314" y="1219200"/>
            <a:ext cx="3500462" cy="49069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857251" y="6356350"/>
            <a:ext cx="1047750" cy="365125"/>
          </a:xfrm>
        </p:spPr>
        <p:txBody>
          <a:bodyPr/>
          <a:lstStyle>
            <a:lvl1pPr marL="0" algn="l" defTabSz="914400" rtl="0" eaLnBrk="1" latinLnBrk="0" hangingPunct="1"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32A7C8CD-BA89-46E8-916C-75A92DE43A4D}" type="datetimeFigureOut">
              <a:rPr lang="de-AT"/>
              <a:pPr>
                <a:defRPr/>
              </a:pPr>
              <a:t>14.04.17</a:t>
            </a:fld>
            <a:endParaRPr lang="de-AT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3048000" cy="365125"/>
          </a:xfrm>
        </p:spPr>
        <p:txBody>
          <a:bodyPr/>
          <a:lstStyle>
            <a:lvl1pPr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772400" y="6356350"/>
            <a:ext cx="5143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99"/>
                </a:solidFill>
                <a:latin typeface="Arial" panose="020B0604020202020204" pitchFamily="34" charset="0"/>
              </a:defRPr>
            </a:lvl1pPr>
          </a:lstStyle>
          <a:p>
            <a:fld id="{0592DF48-E3C5-452E-9DF2-3B9BEACFDCF8}" type="slidenum">
              <a:rPr lang="de-AT" altLang="en-US"/>
              <a:pPr/>
              <a:t>‹#›</a:t>
            </a:fld>
            <a:endParaRPr lang="de-AT" altLang="en-US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533900" y="0"/>
            <a:ext cx="3495675" cy="804779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113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E0D3-D630-B14E-B4BB-7BB6B6191126}" type="datetimeFigureOut">
              <a:rPr lang="en-US" smtClean="0"/>
              <a:t>4/14/17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6FFC-B7DB-5E4C-B62C-6F29EE34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0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E0D3-D630-B14E-B4BB-7BB6B6191126}" type="datetimeFigureOut">
              <a:rPr lang="en-US" smtClean="0"/>
              <a:t>4/14/17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6FFC-B7DB-5E4C-B62C-6F29EE34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04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E0D3-D630-B14E-B4BB-7BB6B6191126}" type="datetimeFigureOut">
              <a:rPr lang="en-US" smtClean="0"/>
              <a:t>4/14/17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6FFC-B7DB-5E4C-B62C-6F29EE34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E0D3-D630-B14E-B4BB-7BB6B6191126}" type="datetimeFigureOut">
              <a:rPr lang="en-US" smtClean="0"/>
              <a:t>4/14/17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6FFC-B7DB-5E4C-B62C-6F29EE34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8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E0D3-D630-B14E-B4BB-7BB6B6191126}" type="datetimeFigureOut">
              <a:rPr lang="en-US" smtClean="0"/>
              <a:t>4/14/17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6FFC-B7DB-5E4C-B62C-6F29EE34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5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E0D3-D630-B14E-B4BB-7BB6B6191126}" type="datetimeFigureOut">
              <a:rPr lang="en-US" smtClean="0"/>
              <a:t>4/14/17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6FFC-B7DB-5E4C-B62C-6F29EE34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6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E0D3-D630-B14E-B4BB-7BB6B6191126}" type="datetimeFigureOut">
              <a:rPr lang="en-US" smtClean="0"/>
              <a:t>4/14/17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6FFC-B7DB-5E4C-B62C-6F29EE34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3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E0D3-D630-B14E-B4BB-7BB6B6191126}" type="datetimeFigureOut">
              <a:rPr lang="en-US" smtClean="0"/>
              <a:t>4/14/17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6FFC-B7DB-5E4C-B62C-6F29EE34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4E0D3-D630-B14E-B4BB-7BB6B6191126}" type="datetimeFigureOut">
              <a:rPr lang="en-US" smtClean="0"/>
              <a:t>4/14/17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36FFC-B7DB-5E4C-B62C-6F29EE34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E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08000" y="1600199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93321A-924B-4563-BF27-E17A6E7BA19E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02774" y="638169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FE2D1E-1FCA-488A-B39E-6D38139AB9DF}" type="slidenum">
              <a:rPr lang="de-DE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altLang="en-US">
              <a:cs typeface="Arial" panose="020B0604020202020204" pitchFamily="34" charset="0"/>
            </a:endParaRPr>
          </a:p>
        </p:txBody>
      </p:sp>
      <p:grpSp>
        <p:nvGrpSpPr>
          <p:cNvPr id="2" name="Gruppieren 11"/>
          <p:cNvGrpSpPr/>
          <p:nvPr/>
        </p:nvGrpSpPr>
        <p:grpSpPr>
          <a:xfrm>
            <a:off x="0" y="771544"/>
            <a:ext cx="8991600" cy="6086456"/>
            <a:chOff x="0" y="1214422"/>
            <a:chExt cx="8640366" cy="5523381"/>
          </a:xfrm>
          <a:solidFill>
            <a:schemeClr val="bg1">
              <a:alpha val="97000"/>
            </a:schemeClr>
          </a:solidFill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0" y="1214422"/>
              <a:ext cx="8143900" cy="5523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7628400" y="1215215"/>
              <a:ext cx="1011966" cy="119399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893552" y="1678729"/>
              <a:ext cx="3746814" cy="50590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1143000" y="237422"/>
            <a:ext cx="990600" cy="52322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C0504D">
                  <a:lumMod val="75000"/>
                </a:srgb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604" y="6361672"/>
            <a:ext cx="9066196" cy="496328"/>
          </a:xfrm>
          <a:prstGeom prst="rect">
            <a:avLst/>
          </a:prstGeom>
          <a:solidFill>
            <a:srgbClr val="DEE7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921199" y="6400800"/>
            <a:ext cx="407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973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Cyber-Physical Systems Group</a:t>
            </a:r>
            <a:endParaRPr lang="de-AT" b="1" dirty="0">
              <a:solidFill>
                <a:srgbClr val="0973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6417487"/>
            <a:ext cx="3304342" cy="411617"/>
            <a:chOff x="408443" y="5108606"/>
            <a:chExt cx="3304342" cy="41161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047" y="5108606"/>
              <a:ext cx="3276600" cy="4116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Parallelogram 15"/>
            <p:cNvSpPr/>
            <p:nvPr userDrawn="1"/>
          </p:nvSpPr>
          <p:spPr>
            <a:xfrm>
              <a:off x="408443" y="5108606"/>
              <a:ext cx="3304342" cy="396156"/>
            </a:xfrm>
            <a:prstGeom prst="parallelogram">
              <a:avLst>
                <a:gd name="adj" fmla="val 54010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AT">
                <a:solidFill>
                  <a:prstClr val="white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306" y="6443177"/>
            <a:ext cx="373258" cy="3732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lum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938" y="6444573"/>
            <a:ext cx="384409" cy="370466"/>
          </a:xfrm>
          <a:prstGeom prst="rect">
            <a:avLst/>
          </a:prstGeom>
        </p:spPr>
      </p:pic>
      <p:sp>
        <p:nvSpPr>
          <p:cNvPr id="23" name="Parallelogram 22"/>
          <p:cNvSpPr/>
          <p:nvPr userDrawn="1"/>
        </p:nvSpPr>
        <p:spPr>
          <a:xfrm>
            <a:off x="3759938" y="6443177"/>
            <a:ext cx="384409" cy="375916"/>
          </a:xfrm>
          <a:prstGeom prst="parallelogram">
            <a:avLst>
              <a:gd name="adj" fmla="val 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24" name="Parallelogram 23"/>
          <p:cNvSpPr/>
          <p:nvPr userDrawn="1"/>
        </p:nvSpPr>
        <p:spPr>
          <a:xfrm>
            <a:off x="4187954" y="6441848"/>
            <a:ext cx="375610" cy="375916"/>
          </a:xfrm>
          <a:prstGeom prst="parallelogram">
            <a:avLst>
              <a:gd name="adj" fmla="val 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A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3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Symbol" panose="05050102010706020507" pitchFamily="18" charset="2"/>
        <a:buChar char="-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7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4" Type="http://schemas.openxmlformats.org/officeDocument/2006/relationships/image" Target="../media/image14.png"/><Relationship Id="rId6" Type="http://schemas.openxmlformats.org/officeDocument/2006/relationships/image" Target="../media/image230.png"/><Relationship Id="rId7" Type="http://schemas.openxmlformats.org/officeDocument/2006/relationships/image" Target="../media/image240.png"/><Relationship Id="rId8" Type="http://schemas.openxmlformats.org/officeDocument/2006/relationships/image" Target="../media/image25.png"/><Relationship Id="rId9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1.png"/><Relationship Id="rId20" Type="http://schemas.openxmlformats.org/officeDocument/2006/relationships/image" Target="../media/image100.png"/><Relationship Id="rId21" Type="http://schemas.openxmlformats.org/officeDocument/2006/relationships/image" Target="../media/image16.png"/><Relationship Id="rId22" Type="http://schemas.openxmlformats.org/officeDocument/2006/relationships/image" Target="../media/image12.pn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openxmlformats.org/officeDocument/2006/relationships/image" Target="../media/image20.png"/><Relationship Id="rId10" Type="http://schemas.openxmlformats.org/officeDocument/2006/relationships/image" Target="../media/image43.png"/><Relationship Id="rId11" Type="http://schemas.openxmlformats.org/officeDocument/2006/relationships/image" Target="../media/image37.png"/><Relationship Id="rId12" Type="http://schemas.openxmlformats.org/officeDocument/2006/relationships/image" Target="../media/image481.png"/><Relationship Id="rId13" Type="http://schemas.openxmlformats.org/officeDocument/2006/relationships/image" Target="../media/image310.png"/><Relationship Id="rId14" Type="http://schemas.openxmlformats.org/officeDocument/2006/relationships/image" Target="../media/image4.png"/><Relationship Id="rId15" Type="http://schemas.openxmlformats.org/officeDocument/2006/relationships/image" Target="../media/image50.png"/><Relationship Id="rId16" Type="http://schemas.openxmlformats.org/officeDocument/2006/relationships/image" Target="../media/image60.png"/><Relationship Id="rId17" Type="http://schemas.openxmlformats.org/officeDocument/2006/relationships/image" Target="../media/image70.png"/><Relationship Id="rId18" Type="http://schemas.openxmlformats.org/officeDocument/2006/relationships/image" Target="../media/image80.png"/><Relationship Id="rId19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61.png"/><Relationship Id="rId4" Type="http://schemas.openxmlformats.org/officeDocument/2006/relationships/image" Target="../media/image571.png"/><Relationship Id="rId5" Type="http://schemas.openxmlformats.org/officeDocument/2006/relationships/image" Target="../media/image45.png"/><Relationship Id="rId6" Type="http://schemas.openxmlformats.org/officeDocument/2006/relationships/image" Target="../media/image511.png"/><Relationship Id="rId7" Type="http://schemas.openxmlformats.org/officeDocument/2006/relationships/image" Target="../media/image13.png"/><Relationship Id="rId8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png"/><Relationship Id="rId4" Type="http://schemas.openxmlformats.org/officeDocument/2006/relationships/image" Target="../media/image246.png"/><Relationship Id="rId5" Type="http://schemas.openxmlformats.org/officeDocument/2006/relationships/image" Target="../media/image249.png"/><Relationship Id="rId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732" y="2173070"/>
            <a:ext cx="7772400" cy="122521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Multi-Parameter Bifurcation Analysis of Cardiac </a:t>
            </a:r>
            <a:r>
              <a:rPr lang="en-US" sz="3600" dirty="0" err="1" smtClean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Alternans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970" y="3914993"/>
            <a:ext cx="4230417" cy="479615"/>
          </a:xfrm>
        </p:spPr>
        <p:txBody>
          <a:bodyPr/>
          <a:lstStyle/>
          <a:p>
            <a:r>
              <a:rPr lang="en-US" dirty="0" err="1" smtClean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Ariful</a:t>
            </a:r>
            <a:r>
              <a:rPr lang="en-US" dirty="0" smtClean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 Islam</a:t>
            </a:r>
            <a:endParaRPr lang="en-US" dirty="0">
              <a:solidFill>
                <a:srgbClr val="1F497D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763" y="620375"/>
            <a:ext cx="1708832" cy="15526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2054" y="6035576"/>
            <a:ext cx="8519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6600"/>
                </a:solidFill>
                <a:latin typeface="Arial" charset="0"/>
                <a:ea typeface="Arial" charset="0"/>
                <a:cs typeface="Arial" charset="0"/>
              </a:rPr>
              <a:t>2017 NSF Frontiers </a:t>
            </a:r>
            <a:r>
              <a:rPr lang="en-US" sz="2000" dirty="0" err="1" smtClean="0">
                <a:solidFill>
                  <a:srgbClr val="006600"/>
                </a:solidFill>
                <a:latin typeface="Arial" charset="0"/>
                <a:ea typeface="Arial" charset="0"/>
                <a:cs typeface="Arial" charset="0"/>
              </a:rPr>
              <a:t>CyberCardia</a:t>
            </a:r>
            <a:r>
              <a:rPr lang="en-US" sz="2000" dirty="0" smtClean="0">
                <a:solidFill>
                  <a:srgbClr val="006600"/>
                </a:solidFill>
                <a:latin typeface="Arial" charset="0"/>
                <a:ea typeface="Arial" charset="0"/>
                <a:cs typeface="Arial" charset="0"/>
              </a:rPr>
              <a:t> Annual Meeting</a:t>
            </a:r>
          </a:p>
          <a:p>
            <a:pPr algn="ctr"/>
            <a:r>
              <a:rPr lang="en-US" sz="2000" dirty="0" smtClean="0">
                <a:solidFill>
                  <a:srgbClr val="006600"/>
                </a:solidFill>
                <a:latin typeface="Arial" charset="0"/>
                <a:ea typeface="Arial" charset="0"/>
                <a:cs typeface="Arial" charset="0"/>
              </a:rPr>
              <a:t>Penn, April 14</a:t>
            </a:r>
            <a:endParaRPr lang="en-US" sz="2000" dirty="0">
              <a:solidFill>
                <a:srgbClr val="0066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442" y="4379388"/>
            <a:ext cx="3525408" cy="322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024" y="5078689"/>
            <a:ext cx="7358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Collaborators: </a:t>
            </a:r>
            <a:r>
              <a:rPr lang="en-US" sz="2200" dirty="0" err="1" smtClean="0"/>
              <a:t>Radu</a:t>
            </a:r>
            <a:r>
              <a:rPr lang="en-US" sz="2200" dirty="0" smtClean="0"/>
              <a:t> </a:t>
            </a:r>
            <a:r>
              <a:rPr lang="en-US" sz="2200" dirty="0" err="1" smtClean="0"/>
              <a:t>Grosu</a:t>
            </a:r>
            <a:r>
              <a:rPr lang="en-US" sz="2200" dirty="0" smtClean="0"/>
              <a:t>, </a:t>
            </a:r>
            <a:r>
              <a:rPr lang="en-US" sz="2200" dirty="0" err="1" smtClean="0"/>
              <a:t>Rance</a:t>
            </a:r>
            <a:r>
              <a:rPr lang="en-US" sz="2200" dirty="0" smtClean="0"/>
              <a:t> </a:t>
            </a:r>
            <a:r>
              <a:rPr lang="en-US" sz="2200" dirty="0" err="1" smtClean="0"/>
              <a:t>Cleaveland</a:t>
            </a:r>
            <a:r>
              <a:rPr lang="en-US" sz="2200" dirty="0" smtClean="0"/>
              <a:t>, Flavio Fenton and Scott </a:t>
            </a:r>
            <a:r>
              <a:rPr lang="en-US" sz="2200" dirty="0" err="1" smtClean="0"/>
              <a:t>Smolka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9323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6824" y="146831"/>
            <a:ext cx="8135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Algorithm Demonstration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549869" y="959567"/>
            <a:ext cx="6265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What is  the probability that a </a:t>
            </a:r>
            <a:r>
              <a:rPr lang="en-US" smtClean="0">
                <a:solidFill>
                  <a:srgbClr val="FF0000"/>
                </a:solidFill>
              </a:rPr>
              <a:t>parameter will </a:t>
            </a:r>
            <a:r>
              <a:rPr lang="en-US" dirty="0" smtClean="0">
                <a:solidFill>
                  <a:srgbClr val="FF0000"/>
                </a:solidFill>
              </a:rPr>
              <a:t>produce </a:t>
            </a:r>
            <a:r>
              <a:rPr lang="en-US" dirty="0" err="1" smtClean="0">
                <a:solidFill>
                  <a:srgbClr val="FF0000"/>
                </a:solidFill>
              </a:rPr>
              <a:t>alternans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5956" y="5283260"/>
                <a:ext cx="8633197" cy="1431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Partitioning Criteria:</a:t>
                </a:r>
              </a:p>
              <a:p>
                <a:pPr marL="285750" indent="-285750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dirty="0" smtClean="0"/>
                  <a:t>Estimated probability greater than upper threshold (e.g., 0.9)</a:t>
                </a:r>
              </a:p>
              <a:p>
                <a:pPr marL="285750" indent="-285750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dirty="0" smtClean="0"/>
                  <a:t>Estimated Probability less than lower threshold (e.g., 0.1)</a:t>
                </a:r>
              </a:p>
              <a:p>
                <a:pPr marL="285750" indent="-285750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dirty="0" smtClean="0"/>
                  <a:t>Current partition is smaller than minimum size controlled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𝛿</m:t>
                    </m:r>
                  </m:oMath>
                </a14:m>
                <a:r>
                  <a:rPr lang="en-US" dirty="0" smtClean="0"/>
                  <a:t> in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𝛿</m:t>
                    </m:r>
                  </m:oMath>
                </a14:m>
                <a:r>
                  <a:rPr lang="en-US" dirty="0" smtClean="0"/>
                  <a:t>-decision procedure 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56" y="5283260"/>
                <a:ext cx="8633197" cy="1431161"/>
              </a:xfrm>
              <a:prstGeom prst="rect">
                <a:avLst/>
              </a:prstGeom>
              <a:blipFill rotWithShape="0">
                <a:blip r:embed="rId3"/>
                <a:stretch>
                  <a:fillRect l="-565" t="-2564" b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1734026" y="1452764"/>
            <a:ext cx="4858979" cy="3643195"/>
            <a:chOff x="1734026" y="1412423"/>
            <a:chExt cx="4858979" cy="36431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4026" y="1412423"/>
              <a:ext cx="4858979" cy="364319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617259" y="4612341"/>
              <a:ext cx="833717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43953" y="2514600"/>
              <a:ext cx="242047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00722" y="470878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300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30431" y="468582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360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9" y="436035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84788" y="164593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</a:t>
            </a:r>
            <a:r>
              <a:rPr lang="en-US"/>
              <a:t>6</a:t>
            </a:r>
            <a:r>
              <a:rPr lang="en-US" smtClean="0"/>
              <a:t>0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1678015"/>
            <a:ext cx="4012293" cy="29986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04895" y="467802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360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6824" y="146831"/>
            <a:ext cx="8135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Algorithm Demonstration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383" y="1774866"/>
            <a:ext cx="5344877" cy="40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3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6824" y="146831"/>
            <a:ext cx="8135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Algorithm Demonstration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34" y="1587938"/>
            <a:ext cx="5879365" cy="440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2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6824" y="146831"/>
            <a:ext cx="8135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Algorithm Demonstration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06" y="1219607"/>
            <a:ext cx="6467302" cy="484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9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26" y="1076372"/>
            <a:ext cx="3650623" cy="2737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28" y="4144481"/>
            <a:ext cx="3318748" cy="2488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068" y="4026685"/>
            <a:ext cx="3650623" cy="27371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91" y="950932"/>
            <a:ext cx="3650623" cy="27371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6824" y="146831"/>
            <a:ext cx="8135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Two-Parameter Analysis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225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06824" y="146831"/>
            <a:ext cx="8135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Three-Parameter Analysis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3" y="834337"/>
            <a:ext cx="4015685" cy="30109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69" y="919798"/>
            <a:ext cx="3650623" cy="27371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26" y="3656984"/>
            <a:ext cx="4015685" cy="301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8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06824" y="146831"/>
            <a:ext cx="8135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Three-Parameter Analysis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757" y="3680956"/>
            <a:ext cx="4015685" cy="3010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64" y="670051"/>
            <a:ext cx="4015685" cy="3010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842" y="753120"/>
            <a:ext cx="4015685" cy="301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9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5005"/>
            <a:ext cx="7886700" cy="82307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Conclusion: Summary and Future Work</a:t>
            </a:r>
            <a:endParaRPr lang="en-US" sz="3200" b="1" dirty="0">
              <a:solidFill>
                <a:srgbClr val="8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7" y="1394595"/>
            <a:ext cx="8906933" cy="306810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200" dirty="0" smtClean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Analyzing alternans based on the MS model</a:t>
            </a:r>
          </a:p>
          <a:p>
            <a:pPr>
              <a:spcAft>
                <a:spcPts val="600"/>
              </a:spcAft>
            </a:pPr>
            <a:r>
              <a:rPr lang="en-US" sz="2200" dirty="0" smtClean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Formalize </a:t>
            </a:r>
            <a:r>
              <a:rPr lang="en-US" sz="2200" dirty="0" err="1" smtClean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Alternans</a:t>
            </a:r>
            <a:r>
              <a:rPr lang="en-US" sz="2200" dirty="0" smtClean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 as a Hybrid Automaton</a:t>
            </a:r>
          </a:p>
          <a:p>
            <a:pPr>
              <a:spcAft>
                <a:spcPts val="600"/>
              </a:spcAft>
            </a:pPr>
            <a:r>
              <a:rPr lang="en-US" sz="2200" dirty="0" smtClean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Bifurcation analysis of alternans for  a subset of parameters of the MS model by reducing the problem to Probabilistic Reachability analysis</a:t>
            </a:r>
          </a:p>
          <a:p>
            <a:pPr>
              <a:spcAft>
                <a:spcPts val="600"/>
              </a:spcAft>
            </a:pPr>
            <a:r>
              <a:rPr lang="en-US" sz="2200" dirty="0" smtClean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Partitioning parameter space into </a:t>
            </a:r>
            <a:r>
              <a:rPr lang="en-US" sz="2200" dirty="0" err="1" smtClean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alternans</a:t>
            </a:r>
            <a:r>
              <a:rPr lang="en-US" sz="2200" dirty="0" smtClean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 and non-</a:t>
            </a:r>
            <a:r>
              <a:rPr lang="en-US" sz="2200" dirty="0" err="1" smtClean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alternans</a:t>
            </a:r>
            <a:r>
              <a:rPr lang="en-US" sz="2200" dirty="0" smtClean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 regions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237067" y="4602368"/>
            <a:ext cx="8636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rgbClr val="006600"/>
                </a:solidFill>
                <a:latin typeface="Arial" charset="0"/>
                <a:ea typeface="Arial" charset="0"/>
                <a:cs typeface="Arial" charset="0"/>
              </a:rPr>
              <a:t>Analyzing Amplitude </a:t>
            </a:r>
            <a:r>
              <a:rPr lang="en-US" sz="2200" dirty="0" err="1" smtClean="0">
                <a:solidFill>
                  <a:srgbClr val="006600"/>
                </a:solidFill>
                <a:latin typeface="Arial" charset="0"/>
                <a:ea typeface="Arial" charset="0"/>
                <a:cs typeface="Arial" charset="0"/>
              </a:rPr>
              <a:t>Alternans</a:t>
            </a:r>
            <a:r>
              <a:rPr lang="en-US" sz="2200" dirty="0" smtClean="0">
                <a:solidFill>
                  <a:srgbClr val="00660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rgbClr val="006600"/>
                </a:solidFill>
                <a:latin typeface="Arial" charset="0"/>
                <a:ea typeface="Arial" charset="0"/>
                <a:cs typeface="Arial" charset="0"/>
              </a:rPr>
              <a:t>Extend the analysis from cell level behavior to tissue level behavior: needs to extend reachability analysis on PDEs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rgbClr val="006600"/>
                </a:solidFill>
                <a:latin typeface="Arial" charset="0"/>
                <a:ea typeface="Arial" charset="0"/>
                <a:cs typeface="Arial" charset="0"/>
              </a:rPr>
              <a:t>Performing analysis on more than one variables simultaneously </a:t>
            </a:r>
            <a:endParaRPr lang="en-US" sz="2200" dirty="0">
              <a:solidFill>
                <a:srgbClr val="0066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9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519545" y="981640"/>
            <a:ext cx="8305800" cy="21336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At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the cellular level, alternans appears as a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beat-to-beat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long (L)-short (S) alternation despite a constant pacing period (cycle length CL). </a:t>
            </a:r>
            <a:endParaRPr lang="en-US" sz="22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Action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potential duration (APD) and/or amplitude may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alternate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4723"/>
            <a:ext cx="7772400" cy="70971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sz="3200" b="1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Cardiac </a:t>
            </a:r>
            <a:r>
              <a:rPr lang="en-US" sz="3200" b="1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sz="3200" b="1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lternans</a:t>
            </a:r>
            <a:endParaRPr sz="3200" b="1" dirty="0" smtClean="0">
              <a:solidFill>
                <a:srgbClr val="8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3" descr="neweralternans-exa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7" t="7307" r="5757"/>
          <a:stretch>
            <a:fillRect/>
          </a:stretch>
        </p:blipFill>
        <p:spPr bwMode="auto">
          <a:xfrm>
            <a:off x="1063214" y="3512841"/>
            <a:ext cx="6995160" cy="201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8"/>
          <p:cNvSpPr txBox="1">
            <a:spLocks noChangeArrowheads="1"/>
          </p:cNvSpPr>
          <p:nvPr/>
        </p:nvSpPr>
        <p:spPr bwMode="auto">
          <a:xfrm>
            <a:off x="860611" y="6066161"/>
            <a:ext cx="5581975" cy="34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sz="1620" i="1" dirty="0">
                <a:latin typeface="+mn-lt"/>
              </a:rPr>
              <a:t>Cherry EM, Fenton FH. 2008. New Journal of Physics 10, 125016.</a:t>
            </a:r>
          </a:p>
        </p:txBody>
      </p:sp>
      <p:sp>
        <p:nvSpPr>
          <p:cNvPr id="3" name="Rectangle 2"/>
          <p:cNvSpPr/>
          <p:nvPr/>
        </p:nvSpPr>
        <p:spPr>
          <a:xfrm>
            <a:off x="6697855" y="3341622"/>
            <a:ext cx="2446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srgbClr val="006600"/>
                </a:solidFill>
                <a:latin typeface="Arial" charset="0"/>
                <a:ea typeface="Arial" charset="0"/>
                <a:cs typeface="Arial" charset="0"/>
              </a:rPr>
              <a:t>DI</a:t>
            </a:r>
            <a:r>
              <a:rPr lang="en-US" dirty="0">
                <a:solidFill>
                  <a:srgbClr val="006600"/>
                </a:solidFill>
                <a:latin typeface="Arial" charset="0"/>
                <a:ea typeface="Arial" charset="0"/>
                <a:cs typeface="Arial" charset="0"/>
              </a:rPr>
              <a:t>: Diastolic </a:t>
            </a:r>
            <a:r>
              <a:rPr lang="en-US" dirty="0" smtClean="0">
                <a:solidFill>
                  <a:srgbClr val="006600"/>
                </a:solidFill>
                <a:latin typeface="Arial" charset="0"/>
                <a:ea typeface="Arial" charset="0"/>
                <a:cs typeface="Arial" charset="0"/>
              </a:rPr>
              <a:t>Interval</a:t>
            </a:r>
            <a:endParaRPr lang="en-US" dirty="0">
              <a:solidFill>
                <a:srgbClr val="0066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4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160009"/>
            <a:ext cx="7886700" cy="74824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sz="3200" b="1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Alternans </a:t>
            </a:r>
            <a:r>
              <a:rPr lang="en-US" sz="3200" b="1" dirty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sz="3200" b="1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ften </a:t>
            </a:r>
            <a:r>
              <a:rPr lang="en-US" sz="3200" b="1" dirty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sz="3200" b="1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eads to </a:t>
            </a:r>
            <a:r>
              <a:rPr lang="en-US" sz="3200" b="1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F</a:t>
            </a:r>
            <a:r>
              <a:rPr sz="3200" b="1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ibrillation</a:t>
            </a:r>
            <a:endParaRPr sz="3200" b="1" dirty="0">
              <a:solidFill>
                <a:srgbClr val="8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0726" name="Group 7"/>
          <p:cNvGrpSpPr>
            <a:grpSpLocks noChangeAspect="1"/>
          </p:cNvGrpSpPr>
          <p:nvPr/>
        </p:nvGrpSpPr>
        <p:grpSpPr bwMode="auto">
          <a:xfrm>
            <a:off x="774045" y="1031184"/>
            <a:ext cx="4597190" cy="1738378"/>
            <a:chOff x="457200" y="3886200"/>
            <a:chExt cx="6248400" cy="2362200"/>
          </a:xfrm>
        </p:grpSpPr>
        <p:sp>
          <p:nvSpPr>
            <p:cNvPr id="6" name="Rectangle 5"/>
            <p:cNvSpPr/>
            <p:nvPr/>
          </p:nvSpPr>
          <p:spPr>
            <a:xfrm>
              <a:off x="457200" y="3886200"/>
              <a:ext cx="6248400" cy="2362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3072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990975"/>
              <a:ext cx="5953125" cy="2181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33879" y="3991385"/>
              <a:ext cx="228252" cy="3512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957951" y="1453251"/>
            <a:ext cx="2557399" cy="64632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en-US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Optical recordings: APDs </a:t>
            </a:r>
            <a:r>
              <a:rPr lang="en-US" dirty="0" smtClean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alternate</a:t>
            </a:r>
            <a:endParaRPr lang="en-US" dirty="0">
              <a:solidFill>
                <a:srgbClr val="1F497D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2" descr="C:\fenton\talks\Calgary\alter\bifurcati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388" y="3234083"/>
            <a:ext cx="3716179" cy="31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fenton\talks\Calgary\alter\bifurcation00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550" y="3234083"/>
            <a:ext cx="3716179" cy="31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C:\fenton\talks\Calgary\alter\bifurcation00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550" y="3234083"/>
            <a:ext cx="3716179" cy="31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C:\fenton\talks\Calgary\alter\bifurcation003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65" y="3234083"/>
            <a:ext cx="4087797" cy="344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421264" y="4770704"/>
            <a:ext cx="3630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  <a:sym typeface="Helvetica" pitchFamily="1" charset="0"/>
              </a:rPr>
              <a:t>Data from canine right ventricles paced at faster and faster </a:t>
            </a:r>
            <a:r>
              <a:rPr lang="en-US" kern="0" dirty="0" smtClean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  <a:sym typeface="Helvetica" pitchFamily="1" charset="0"/>
              </a:rPr>
              <a:t>periods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49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6" y="154493"/>
            <a:ext cx="7800109" cy="68022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Analyzing </a:t>
            </a:r>
            <a:r>
              <a:rPr lang="en-US" sz="3200" b="1" dirty="0" err="1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Alternans</a:t>
            </a:r>
            <a:endParaRPr lang="en-US" sz="3200" b="1" dirty="0">
              <a:solidFill>
                <a:srgbClr val="8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4118" y="1736901"/>
            <a:ext cx="39678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Restitution Curve: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APD vs DI curve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Slope &gt; 1: alternans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10890" y="4432329"/>
            <a:ext cx="513311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Bifurcation Diagram: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APD vs BCL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Two APDs for same BCL indicates existence of alternans (period-doubling)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317" y="1397259"/>
            <a:ext cx="3127185" cy="2620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4" y="3798529"/>
            <a:ext cx="3764915" cy="296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0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398" y="283672"/>
            <a:ext cx="7886700" cy="90537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Alternans in Mitchell-Schaeffer (MS) Cardiac- Cell Model</a:t>
            </a:r>
            <a:endParaRPr lang="en-US" sz="3200" b="1" dirty="0">
              <a:solidFill>
                <a:srgbClr val="8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99121"/>
            <a:ext cx="5428399" cy="2003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Cell Dynamics:</a:t>
            </a:r>
            <a:endParaRPr lang="en-US" sz="2200" dirty="0">
              <a:solidFill>
                <a:srgbClr val="1F497D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31187" y="1389370"/>
            <a:ext cx="5610555" cy="1323119"/>
            <a:chOff x="2505630" y="2293000"/>
            <a:chExt cx="5610555" cy="13231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505630" y="2645031"/>
                  <a:ext cx="3003579" cy="6026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e>
                        </m:acc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 charset="0"/>
                              </a:rPr>
                              <m:t>h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 charset="0"/>
                                  </a:rPr>
                                  <m:t>𝑣</m:t>
                                </m:r>
                                <m: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 charset="0"/>
                                  </a:rPr>
                                  <m:t>−1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 charset="0"/>
                                  </a:rPr>
                                  <m:t>𝑖𝑛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 charset="0"/>
                                  </a:rPr>
                                  <m:t>𝑜𝑢𝑡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66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5630" y="2645031"/>
                  <a:ext cx="3003579" cy="602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770863" y="2293000"/>
                  <a:ext cx="2345322" cy="13231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</m:acc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cs-CZ" b="0" i="1" smtClean="0">
                                <a:solidFill>
                                  <a:srgbClr val="0066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cs-CZ" b="0" i="1" smtClean="0">
                                    <a:solidFill>
                                      <a:srgbClr val="006600"/>
                                    </a:solidFill>
                                    <a:latin typeface="Cambria Math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 charset="0"/>
                                      </a:rPr>
                                      <m:t>h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6600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6600"/>
                                            </a:solidFill>
                                            <a:latin typeface="Cambria Math" charset="0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6600"/>
                                            </a:solidFill>
                                            <a:latin typeface="Cambria Math" charset="0"/>
                                          </a:rPr>
                                          <m:t>𝑐𝑙𝑜𝑠𝑒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 charset="0"/>
                                  </a:rPr>
                                  <m:t>𝑣</m:t>
                                </m:r>
                                <m: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 charset="0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 charset="0"/>
                                      </a:rPr>
                                      <m:t>𝑔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006600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6600"/>
                                            </a:solidFill>
                                            <a:latin typeface="Cambria Math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006600"/>
                                            </a:solidFill>
                                            <a:latin typeface="Cambria Math" charset="0"/>
                                          </a:rPr>
                                          <m:t>h</m:t>
                                        </m:r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6600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6600"/>
                                            </a:solidFill>
                                            <a:latin typeface="Cambria Math" charset="0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6600"/>
                                            </a:solidFill>
                                            <a:latin typeface="Cambria Math" charset="0"/>
                                          </a:rPr>
                                          <m:t>𝑜𝑝𝑒𝑛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 charset="0"/>
                                  </a:rPr>
                                  <m:t>𝑣</m:t>
                                </m:r>
                                <m: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 charset="0"/>
                                      </a:rPr>
                                      <m:t>𝑔</m:t>
                                    </m:r>
                                  </m:sub>
                                </m:sSub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0066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0863" y="2293000"/>
                  <a:ext cx="2345322" cy="132311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6178665" y="3444530"/>
            <a:ext cx="2563163" cy="1490506"/>
            <a:chOff x="6299689" y="1817145"/>
            <a:chExt cx="2563163" cy="1490506"/>
          </a:xfrm>
        </p:grpSpPr>
        <p:grpSp>
          <p:nvGrpSpPr>
            <p:cNvPr id="13" name="Group 12"/>
            <p:cNvGrpSpPr/>
            <p:nvPr/>
          </p:nvGrpSpPr>
          <p:grpSpPr>
            <a:xfrm>
              <a:off x="6576862" y="1817145"/>
              <a:ext cx="2285990" cy="1278715"/>
              <a:chOff x="1800275" y="2757251"/>
              <a:chExt cx="4454751" cy="2265323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V="1">
                <a:off x="1802296" y="5009322"/>
                <a:ext cx="4452730" cy="1325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1800275" y="2757251"/>
                <a:ext cx="0" cy="226532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7207461" y="2503524"/>
              <a:ext cx="185467" cy="583821"/>
              <a:chOff x="5741159" y="4020906"/>
              <a:chExt cx="397565" cy="1137703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5741159" y="4020906"/>
                <a:ext cx="397565" cy="1137703"/>
                <a:chOff x="1811890" y="4587237"/>
                <a:chExt cx="397565" cy="1137703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1811890" y="4587237"/>
                  <a:ext cx="39756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203491" y="4592278"/>
                  <a:ext cx="0" cy="113266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" name="Straight Connector 24"/>
              <p:cNvCxnSpPr/>
              <p:nvPr/>
            </p:nvCxnSpPr>
            <p:spPr>
              <a:xfrm>
                <a:off x="5747825" y="4025947"/>
                <a:ext cx="0" cy="11326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536494" y="3092207"/>
                  <a:ext cx="11496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charset="0"/>
                          </a:rPr>
                          <m:t>𝑡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6494" y="3092207"/>
                  <a:ext cx="114967" cy="21544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1579" r="-2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 flipH="1">
                  <a:off x="6299689" y="1971739"/>
                  <a:ext cx="289411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1F497D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1F497D"/>
                                </a:solidFill>
                                <a:latin typeface="Cambria Math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1F497D"/>
                                </a:solidFill>
                                <a:latin typeface="Cambria Math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>
                    <a:solidFill>
                      <a:srgbClr val="1F497D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299689" y="1971739"/>
                  <a:ext cx="289411" cy="21544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Arrow Connector 35"/>
            <p:cNvCxnSpPr/>
            <p:nvPr/>
          </p:nvCxnSpPr>
          <p:spPr>
            <a:xfrm flipV="1">
              <a:off x="6575919" y="2910338"/>
              <a:ext cx="632118" cy="914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725599" y="2575711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rgbClr val="1F497D"/>
                  </a:solidFill>
                </a:rPr>
                <a:t>BCL</a:t>
              </a:r>
              <a:endParaRPr lang="en-US" sz="1400">
                <a:solidFill>
                  <a:srgbClr val="1F497D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607703" y="2300387"/>
                  <a:ext cx="16902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1200" b="0" dirty="0" smtClean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7703" y="2300387"/>
                  <a:ext cx="169021" cy="18466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4286"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5" name="Group 34"/>
            <p:cNvGrpSpPr/>
            <p:nvPr/>
          </p:nvGrpSpPr>
          <p:grpSpPr>
            <a:xfrm>
              <a:off x="6575926" y="2505115"/>
              <a:ext cx="185468" cy="587290"/>
              <a:chOff x="5754141" y="4025947"/>
              <a:chExt cx="397565" cy="1144463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5754141" y="4037748"/>
                <a:ext cx="397565" cy="1132662"/>
                <a:chOff x="1824872" y="4604079"/>
                <a:chExt cx="397565" cy="1132662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>
                  <a:off x="1824872" y="4610839"/>
                  <a:ext cx="39756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216474" y="4604079"/>
                  <a:ext cx="0" cy="113266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Straight Connector 37"/>
              <p:cNvCxnSpPr/>
              <p:nvPr/>
            </p:nvCxnSpPr>
            <p:spPr>
              <a:xfrm>
                <a:off x="5760807" y="4025947"/>
                <a:ext cx="0" cy="11326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7831832" y="2514626"/>
              <a:ext cx="185468" cy="581234"/>
              <a:chOff x="5754141" y="4025947"/>
              <a:chExt cx="397565" cy="1132662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5754141" y="4025947"/>
                <a:ext cx="397565" cy="1132662"/>
                <a:chOff x="1824872" y="4592278"/>
                <a:chExt cx="397565" cy="1132662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>
                  <a:off x="1824872" y="4597237"/>
                  <a:ext cx="39756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216473" y="4592278"/>
                  <a:ext cx="0" cy="113266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Straight Connector 44"/>
              <p:cNvCxnSpPr/>
              <p:nvPr/>
            </p:nvCxnSpPr>
            <p:spPr>
              <a:xfrm>
                <a:off x="5760807" y="4025947"/>
                <a:ext cx="0" cy="11326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5602" y="2630936"/>
            <a:ext cx="4187853" cy="383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5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144" y="74475"/>
            <a:ext cx="8300474" cy="82307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Encoding Alternans: Observer Automaton</a:t>
            </a:r>
            <a:endParaRPr lang="en-US" sz="3200" b="1" dirty="0">
              <a:solidFill>
                <a:srgbClr val="8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352774" y="1535027"/>
            <a:ext cx="8428155" cy="3945902"/>
            <a:chOff x="676448" y="1403265"/>
            <a:chExt cx="8428155" cy="3945902"/>
          </a:xfrm>
        </p:grpSpPr>
        <p:grpSp>
          <p:nvGrpSpPr>
            <p:cNvPr id="105" name="Group 104"/>
            <p:cNvGrpSpPr/>
            <p:nvPr/>
          </p:nvGrpSpPr>
          <p:grpSpPr>
            <a:xfrm>
              <a:off x="676448" y="1403265"/>
              <a:ext cx="8428155" cy="3945902"/>
              <a:chOff x="676448" y="1403265"/>
              <a:chExt cx="8428155" cy="3945902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970001" y="1796455"/>
                <a:ext cx="830839" cy="1184415"/>
                <a:chOff x="1507479" y="2143472"/>
                <a:chExt cx="830839" cy="1184415"/>
              </a:xfrm>
            </p:grpSpPr>
            <p:sp>
              <p:nvSpPr>
                <p:cNvPr id="150" name="Rounded Rectangle 149"/>
                <p:cNvSpPr/>
                <p:nvPr/>
              </p:nvSpPr>
              <p:spPr>
                <a:xfrm>
                  <a:off x="1507479" y="2143472"/>
                  <a:ext cx="830839" cy="1184415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5000"/>
                        <a:lumOff val="95000"/>
                      </a:schemeClr>
                    </a:gs>
                    <a:gs pos="74000">
                      <a:schemeClr val="accent6">
                        <a:lumMod val="45000"/>
                        <a:lumOff val="55000"/>
                      </a:schemeClr>
                    </a:gs>
                    <a:gs pos="8300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grpSp>
              <p:nvGrpSpPr>
                <p:cNvPr id="151" name="Group 150"/>
                <p:cNvGrpSpPr/>
                <p:nvPr/>
              </p:nvGrpSpPr>
              <p:grpSpPr>
                <a:xfrm>
                  <a:off x="1563521" y="2220962"/>
                  <a:ext cx="682173" cy="964509"/>
                  <a:chOff x="439930" y="1304277"/>
                  <a:chExt cx="682173" cy="964509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2" name="TextBox 151"/>
                      <p:cNvSpPr txBox="1"/>
                      <p:nvPr/>
                    </p:nvSpPr>
                    <p:spPr>
                      <a:xfrm>
                        <a:off x="461838" y="1509521"/>
                        <a:ext cx="586291" cy="25181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US" sz="1200" b="0" i="1" smtClean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1200" b="0" i="1" smtClean="0">
                                  <a:latin typeface="Cambria Math" charset="0"/>
                                </a:rPr>
                                <m:t>=0</m:t>
                              </m:r>
                            </m:oMath>
                          </m:oMathPara>
                        </a14:m>
                        <a:endParaRPr lang="en-US" sz="1200" dirty="0"/>
                      </a:p>
                    </p:txBody>
                  </p:sp>
                </mc:Choice>
                <mc:Fallback xmlns="">
                  <p:sp>
                    <p:nvSpPr>
                      <p:cNvPr id="5" name="TextBox 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1838" y="1509521"/>
                        <a:ext cx="586291" cy="251817"/>
                      </a:xfrm>
                      <a:prstGeom prst="rect">
                        <a:avLst/>
                      </a:prstGeom>
                      <a:blipFill rotWithShape="0">
                        <a:blip r:embed="rId3"/>
                        <a:stretch>
                          <a:fillRect b="-243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3" name="TextBox 152"/>
                      <p:cNvSpPr txBox="1"/>
                      <p:nvPr/>
                    </p:nvSpPr>
                    <p:spPr>
                      <a:xfrm>
                        <a:off x="523833" y="2065653"/>
                        <a:ext cx="403490" cy="20313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charset="0"/>
                                </a:rPr>
                                <m:t>𝜏</m:t>
                              </m:r>
                              <m:r>
                                <a:rPr lang="en-US" sz="1200" b="0" i="1" smtClean="0">
                                  <a:latin typeface="Cambria Math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200" dirty="0"/>
                      </a:p>
                    </p:txBody>
                  </p:sp>
                </mc:Choice>
                <mc:Fallback xmlns="">
                  <p:sp>
                    <p:nvSpPr>
                      <p:cNvPr id="12" name="TextBox 1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23833" y="2065653"/>
                        <a:ext cx="403490" cy="203133"/>
                      </a:xfrm>
                      <a:prstGeom prst="rect">
                        <a:avLst/>
                      </a:prstGeom>
                      <a:blipFill rotWithShape="0">
                        <a:blip r:embed="rId4"/>
                        <a:stretch>
                          <a:fillRect l="-9091" r="-606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4" name="TextBox 153"/>
                      <p:cNvSpPr txBox="1"/>
                      <p:nvPr/>
                    </p:nvSpPr>
                    <p:spPr>
                      <a:xfrm>
                        <a:off x="456954" y="1729003"/>
                        <a:ext cx="589555" cy="25181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US" sz="1200" b="0" i="1" smtClean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1200" b="0" i="1" smtClean="0">
                                  <a:latin typeface="Cambria Math" charset="0"/>
                                </a:rPr>
                                <m:t>=0</m:t>
                              </m:r>
                            </m:oMath>
                          </m:oMathPara>
                        </a14:m>
                        <a:endParaRPr lang="en-US" sz="1200" dirty="0"/>
                      </a:p>
                    </p:txBody>
                  </p:sp>
                </mc:Choice>
                <mc:Fallback xmlns="">
                  <p:sp>
                    <p:nvSpPr>
                      <p:cNvPr id="10" name="TextBox 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56954" y="1729003"/>
                        <a:ext cx="589555" cy="251817"/>
                      </a:xfrm>
                      <a:prstGeom prst="rect">
                        <a:avLst/>
                      </a:prstGeom>
                      <a:blipFill rotWithShape="0">
                        <a:blip r:embed="rId5"/>
                        <a:stretch>
                          <a:fillRect b="-243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5" name="TextBox 154"/>
                      <p:cNvSpPr txBox="1"/>
                      <p:nvPr/>
                    </p:nvSpPr>
                    <p:spPr>
                      <a:xfrm>
                        <a:off x="439930" y="1304277"/>
                        <a:ext cx="682173" cy="28398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US" sz="1200" b="0" i="1" smtClean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1200" b="0" i="1" smtClean="0">
                                  <a:latin typeface="Cambria Math" charset="0"/>
                                </a:rPr>
                                <m:t>=0</m:t>
                              </m:r>
                            </m:oMath>
                          </m:oMathPara>
                        </a14:m>
                        <a:endParaRPr lang="en-US" sz="1200" dirty="0"/>
                      </a:p>
                    </p:txBody>
                  </p:sp>
                </mc:Choice>
                <mc:Fallback xmlns="">
                  <p:sp>
                    <p:nvSpPr>
                      <p:cNvPr id="8" name="TextBox 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39930" y="1304277"/>
                        <a:ext cx="682173" cy="283989"/>
                      </a:xfrm>
                      <a:prstGeom prst="rect">
                        <a:avLst/>
                      </a:prstGeom>
                      <a:blipFill rotWithShape="0"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108" name="Group 107"/>
              <p:cNvGrpSpPr/>
              <p:nvPr/>
            </p:nvGrpSpPr>
            <p:grpSpPr>
              <a:xfrm>
                <a:off x="3387570" y="1798068"/>
                <a:ext cx="830839" cy="1184415"/>
                <a:chOff x="1507479" y="2143472"/>
                <a:chExt cx="830839" cy="1184415"/>
              </a:xfrm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p:grpSpPr>
            <p:sp>
              <p:nvSpPr>
                <p:cNvPr id="145" name="Rounded Rectangle 144"/>
                <p:cNvSpPr/>
                <p:nvPr/>
              </p:nvSpPr>
              <p:spPr>
                <a:xfrm>
                  <a:off x="1507479" y="2143472"/>
                  <a:ext cx="830839" cy="1184415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grpSp>
              <p:nvGrpSpPr>
                <p:cNvPr id="146" name="Group 145"/>
                <p:cNvGrpSpPr/>
                <p:nvPr/>
              </p:nvGrpSpPr>
              <p:grpSpPr>
                <a:xfrm>
                  <a:off x="1563521" y="2220962"/>
                  <a:ext cx="682173" cy="701725"/>
                  <a:chOff x="439930" y="1304277"/>
                  <a:chExt cx="682173" cy="701725"/>
                </a:xfrm>
                <a:grpFill/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7" name="TextBox 146"/>
                      <p:cNvSpPr txBox="1"/>
                      <p:nvPr/>
                    </p:nvSpPr>
                    <p:spPr>
                      <a:xfrm>
                        <a:off x="461838" y="1509521"/>
                        <a:ext cx="644920" cy="276999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=0</m:t>
                              </m:r>
                            </m:oMath>
                          </m:oMathPara>
                        </a14:m>
                        <a:endParaRPr lang="en-US" sz="12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93" name="TextBox 9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1838" y="1509521"/>
                        <a:ext cx="644920" cy="276999"/>
                      </a:xfrm>
                      <a:prstGeom prst="rect">
                        <a:avLst/>
                      </a:prstGeom>
                      <a:blipFill rotWithShape="0"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8" name="TextBox 147"/>
                      <p:cNvSpPr txBox="1"/>
                      <p:nvPr/>
                    </p:nvSpPr>
                    <p:spPr>
                      <a:xfrm>
                        <a:off x="456954" y="1729003"/>
                        <a:ext cx="648511" cy="276999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US" sz="1200" b="0" i="1" smtClean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1200" b="0" i="1" smtClean="0">
                                  <a:latin typeface="Cambria Math" charset="0"/>
                                </a:rPr>
                                <m:t>=1</m:t>
                              </m:r>
                            </m:oMath>
                          </m:oMathPara>
                        </a14:m>
                        <a:endParaRPr lang="en-US" sz="1200" dirty="0"/>
                      </a:p>
                    </p:txBody>
                  </p:sp>
                </mc:Choice>
                <mc:Fallback xmlns="">
                  <p:sp>
                    <p:nvSpPr>
                      <p:cNvPr id="94" name="TextBox 9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56954" y="1729003"/>
                        <a:ext cx="648511" cy="276999"/>
                      </a:xfrm>
                      <a:prstGeom prst="rect">
                        <a:avLst/>
                      </a:prstGeom>
                      <a:blipFill rotWithShape="0"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9" name="TextBox 148"/>
                      <p:cNvSpPr txBox="1"/>
                      <p:nvPr/>
                    </p:nvSpPr>
                    <p:spPr>
                      <a:xfrm>
                        <a:off x="439930" y="1304277"/>
                        <a:ext cx="682173" cy="283989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US" sz="1200" b="0" i="1" smtClean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1200" b="0" i="1" smtClean="0">
                                  <a:latin typeface="Cambria Math" charset="0"/>
                                </a:rPr>
                                <m:t>=0</m:t>
                              </m:r>
                            </m:oMath>
                          </m:oMathPara>
                        </a14:m>
                        <a:endParaRPr lang="en-US" sz="1200" dirty="0"/>
                      </a:p>
                    </p:txBody>
                  </p:sp>
                </mc:Choice>
                <mc:Fallback xmlns="">
                  <p:sp>
                    <p:nvSpPr>
                      <p:cNvPr id="21" name="TextBox 2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39930" y="1304277"/>
                        <a:ext cx="682173" cy="283989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109" name="Group 108"/>
              <p:cNvGrpSpPr/>
              <p:nvPr/>
            </p:nvGrpSpPr>
            <p:grpSpPr>
              <a:xfrm>
                <a:off x="3423145" y="3846037"/>
                <a:ext cx="830839" cy="1184415"/>
                <a:chOff x="1507479" y="2143472"/>
                <a:chExt cx="830839" cy="1184415"/>
              </a:xfrm>
              <a:gradFill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</a:gradFill>
            </p:grpSpPr>
            <p:sp>
              <p:nvSpPr>
                <p:cNvPr id="140" name="Rounded Rectangle 139"/>
                <p:cNvSpPr/>
                <p:nvPr/>
              </p:nvSpPr>
              <p:spPr>
                <a:xfrm>
                  <a:off x="1507479" y="2143472"/>
                  <a:ext cx="830839" cy="1184415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grpSp>
              <p:nvGrpSpPr>
                <p:cNvPr id="141" name="Group 140"/>
                <p:cNvGrpSpPr/>
                <p:nvPr/>
              </p:nvGrpSpPr>
              <p:grpSpPr>
                <a:xfrm>
                  <a:off x="1563521" y="2220962"/>
                  <a:ext cx="682173" cy="676543"/>
                  <a:chOff x="439930" y="1304277"/>
                  <a:chExt cx="682173" cy="676543"/>
                </a:xfrm>
                <a:grpFill/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2" name="TextBox 141"/>
                      <p:cNvSpPr txBox="1"/>
                      <p:nvPr/>
                    </p:nvSpPr>
                    <p:spPr>
                      <a:xfrm>
                        <a:off x="461838" y="1509521"/>
                        <a:ext cx="586291" cy="251817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US" sz="1200" b="0" i="1" smtClean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1200" b="0" i="1" smtClean="0">
                                  <a:latin typeface="Cambria Math" charset="0"/>
                                </a:rPr>
                                <m:t>=0</m:t>
                              </m:r>
                            </m:oMath>
                          </m:oMathPara>
                        </a14:m>
                        <a:endParaRPr lang="en-US" sz="1200" dirty="0"/>
                      </a:p>
                    </p:txBody>
                  </p:sp>
                </mc:Choice>
                <mc:Fallback xmlns="">
                  <p:sp>
                    <p:nvSpPr>
                      <p:cNvPr id="25" name="TextBox 2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1838" y="1509521"/>
                        <a:ext cx="586291" cy="251817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 b="-243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3" name="TextBox 142"/>
                      <p:cNvSpPr txBox="1"/>
                      <p:nvPr/>
                    </p:nvSpPr>
                    <p:spPr>
                      <a:xfrm>
                        <a:off x="456954" y="1729003"/>
                        <a:ext cx="589555" cy="251817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US" sz="1200" b="0" i="1" smtClean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1200" b="0" i="1" smtClean="0">
                                  <a:latin typeface="Cambria Math" charset="0"/>
                                </a:rPr>
                                <m:t>=0</m:t>
                              </m:r>
                            </m:oMath>
                          </m:oMathPara>
                        </a14:m>
                        <a:endParaRPr lang="en-US" sz="1200" dirty="0"/>
                      </a:p>
                    </p:txBody>
                  </p:sp>
                </mc:Choice>
                <mc:Fallback xmlns="">
                  <p:sp>
                    <p:nvSpPr>
                      <p:cNvPr id="27" name="TextBox 2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56954" y="1729003"/>
                        <a:ext cx="589555" cy="251817"/>
                      </a:xfrm>
                      <a:prstGeom prst="rect">
                        <a:avLst/>
                      </a:prstGeom>
                      <a:blipFill rotWithShape="0">
                        <a:blip r:embed="rId5"/>
                        <a:stretch>
                          <a:fillRect b="-243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4" name="TextBox 143"/>
                      <p:cNvSpPr txBox="1"/>
                      <p:nvPr/>
                    </p:nvSpPr>
                    <p:spPr>
                      <a:xfrm>
                        <a:off x="439930" y="1304277"/>
                        <a:ext cx="682173" cy="283989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US" sz="1200" b="0" i="1" smtClean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1200" b="0" i="1" smtClean="0">
                                  <a:latin typeface="Cambria Math" charset="0"/>
                                </a:rPr>
                                <m:t>=0</m:t>
                              </m:r>
                            </m:oMath>
                          </m:oMathPara>
                        </a14:m>
                        <a:endParaRPr lang="en-US" sz="1200" dirty="0"/>
                      </a:p>
                    </p:txBody>
                  </p:sp>
                </mc:Choice>
                <mc:Fallback xmlns="">
                  <p:sp>
                    <p:nvSpPr>
                      <p:cNvPr id="28" name="TextBox 2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39930" y="1304277"/>
                        <a:ext cx="682173" cy="283989"/>
                      </a:xfrm>
                      <a:prstGeom prst="rect">
                        <a:avLst/>
                      </a:prstGeom>
                      <a:blipFill rotWithShape="0"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110" name="Group 109"/>
              <p:cNvGrpSpPr/>
              <p:nvPr/>
            </p:nvGrpSpPr>
            <p:grpSpPr>
              <a:xfrm>
                <a:off x="1011975" y="3860105"/>
                <a:ext cx="830839" cy="1184415"/>
                <a:chOff x="1507479" y="2143472"/>
                <a:chExt cx="830839" cy="1184415"/>
              </a:xfrm>
              <a:gradFill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</a:gradFill>
            </p:grpSpPr>
            <p:sp>
              <p:nvSpPr>
                <p:cNvPr id="135" name="Rounded Rectangle 134"/>
                <p:cNvSpPr/>
                <p:nvPr/>
              </p:nvSpPr>
              <p:spPr>
                <a:xfrm>
                  <a:off x="1507479" y="2143472"/>
                  <a:ext cx="830839" cy="1184415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grpSp>
              <p:nvGrpSpPr>
                <p:cNvPr id="136" name="Group 135"/>
                <p:cNvGrpSpPr/>
                <p:nvPr/>
              </p:nvGrpSpPr>
              <p:grpSpPr>
                <a:xfrm>
                  <a:off x="1563521" y="2220962"/>
                  <a:ext cx="682173" cy="676543"/>
                  <a:chOff x="439930" y="1304277"/>
                  <a:chExt cx="682173" cy="676543"/>
                </a:xfrm>
                <a:grpFill/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7" name="TextBox 136"/>
                      <p:cNvSpPr txBox="1"/>
                      <p:nvPr/>
                    </p:nvSpPr>
                    <p:spPr>
                      <a:xfrm>
                        <a:off x="461838" y="1509521"/>
                        <a:ext cx="586291" cy="251817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US" sz="1200" b="0" i="1" smtClean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1200" b="0" i="1" smtClean="0">
                                  <a:latin typeface="Cambria Math" charset="0"/>
                                </a:rPr>
                                <m:t>=0</m:t>
                              </m:r>
                            </m:oMath>
                          </m:oMathPara>
                        </a14:m>
                        <a:endParaRPr lang="en-US" sz="1200" dirty="0"/>
                      </a:p>
                    </p:txBody>
                  </p:sp>
                </mc:Choice>
                <mc:Fallback xmlns="">
                  <p:sp>
                    <p:nvSpPr>
                      <p:cNvPr id="32" name="TextBox 3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1838" y="1509521"/>
                        <a:ext cx="586291" cy="251817"/>
                      </a:xfrm>
                      <a:prstGeom prst="rect">
                        <a:avLst/>
                      </a:prstGeom>
                      <a:blipFill rotWithShape="0"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8" name="TextBox 137"/>
                      <p:cNvSpPr txBox="1"/>
                      <p:nvPr/>
                    </p:nvSpPr>
                    <p:spPr>
                      <a:xfrm>
                        <a:off x="456954" y="1729003"/>
                        <a:ext cx="589555" cy="251817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US" sz="1200" b="0" i="1" smtClean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1200" b="0" i="1" smtClean="0">
                                  <a:latin typeface="Cambria Math" charset="0"/>
                                </a:rPr>
                                <m:t>=0</m:t>
                              </m:r>
                            </m:oMath>
                          </m:oMathPara>
                        </a14:m>
                        <a:endParaRPr lang="en-US" sz="1200" dirty="0"/>
                      </a:p>
                    </p:txBody>
                  </p:sp>
                </mc:Choice>
                <mc:Fallback xmlns="">
                  <p:sp>
                    <p:nvSpPr>
                      <p:cNvPr id="34" name="TextBox 3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56954" y="1729003"/>
                        <a:ext cx="589555" cy="251817"/>
                      </a:xfrm>
                      <a:prstGeom prst="rect">
                        <a:avLst/>
                      </a:prstGeom>
                      <a:blipFill rotWithShape="0"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9" name="TextBox 138"/>
                      <p:cNvSpPr txBox="1"/>
                      <p:nvPr/>
                    </p:nvSpPr>
                    <p:spPr>
                      <a:xfrm>
                        <a:off x="439930" y="1304277"/>
                        <a:ext cx="682173" cy="283989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US" sz="1200" b="0" i="1" smtClean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1200" b="0" i="1" smtClean="0">
                                  <a:latin typeface="Cambria Math" charset="0"/>
                                </a:rPr>
                                <m:t>=0</m:t>
                              </m:r>
                            </m:oMath>
                          </m:oMathPara>
                        </a14:m>
                        <a:endParaRPr lang="en-US" sz="1200" dirty="0"/>
                      </a:p>
                    </p:txBody>
                  </p:sp>
                </mc:Choice>
                <mc:Fallback xmlns="">
                  <p:sp>
                    <p:nvSpPr>
                      <p:cNvPr id="35" name="TextBox 3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39930" y="1304277"/>
                        <a:ext cx="682173" cy="283989"/>
                      </a:xfrm>
                      <a:prstGeom prst="rect">
                        <a:avLst/>
                      </a:prstGeom>
                      <a:blipFill rotWithShape="0"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cxnSp>
            <p:nvCxnSpPr>
              <p:cNvPr id="111" name="Straight Arrow Connector 110"/>
              <p:cNvCxnSpPr/>
              <p:nvPr/>
            </p:nvCxnSpPr>
            <p:spPr>
              <a:xfrm>
                <a:off x="3798022" y="2983778"/>
                <a:ext cx="0" cy="86580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/>
              <p:nvPr/>
            </p:nvCxnSpPr>
            <p:spPr>
              <a:xfrm>
                <a:off x="1795882" y="2402778"/>
                <a:ext cx="160501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2038094" y="4180387"/>
                    <a:ext cx="1211781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charset="0"/>
                            </a:rPr>
                            <m:t>𝜏</m:t>
                          </m:r>
                          <m:r>
                            <a:rPr lang="en-US" sz="1200" b="0" i="1" smtClean="0">
                              <a:latin typeface="Cambria Math" charset="0"/>
                            </a:rPr>
                            <m:t>≥</m:t>
                          </m:r>
                          <m:r>
                            <a:rPr lang="en-US" sz="1200" b="0" i="1" smtClean="0">
                              <a:latin typeface="Cambria Math" charset="0"/>
                            </a:rPr>
                            <m:t>𝐵𝐶𝐿</m:t>
                          </m:r>
                          <m:r>
                            <a:rPr lang="en-US" sz="1200" b="0" i="1" smtClean="0">
                              <a:latin typeface="Cambria Math" charset="0"/>
                            </a:rPr>
                            <m:t>: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094" y="4180387"/>
                    <a:ext cx="1211781" cy="184666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4" name="Rectangle 113"/>
                  <p:cNvSpPr/>
                  <p:nvPr/>
                </p:nvSpPr>
                <p:spPr>
                  <a:xfrm>
                    <a:off x="2038094" y="4491918"/>
                    <a:ext cx="1383431" cy="45768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+1</m:t>
                          </m:r>
                        </m:oMath>
                      </m:oMathPara>
                    </a14:m>
                    <a:endParaRPr lang="en-US" sz="1200" b="0" i="1" dirty="0" smtClean="0">
                      <a:solidFill>
                        <a:schemeClr val="tx1"/>
                      </a:solidFill>
                      <a:latin typeface="Cambria Math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094" y="4491918"/>
                    <a:ext cx="1383431" cy="457689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2016444" y="2163318"/>
                    <a:ext cx="48391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charset="0"/>
                            </a:rPr>
                            <m:t>𝜏</m:t>
                          </m:r>
                          <m:r>
                            <a:rPr lang="en-US" sz="1200" b="0" i="1" smtClean="0">
                              <a:latin typeface="Cambria Math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charset="0"/>
                            </a:rPr>
                            <m:t>: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16444" y="2163318"/>
                    <a:ext cx="483915" cy="184666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l="-5063" r="-5063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Rectangle 115"/>
                  <p:cNvSpPr/>
                  <p:nvPr/>
                </p:nvSpPr>
                <p:spPr>
                  <a:xfrm>
                    <a:off x="1925879" y="2417307"/>
                    <a:ext cx="684996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2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′</m:t>
                          </m:r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=0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25879" y="2417307"/>
                    <a:ext cx="684996" cy="276999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TextBox 116"/>
                  <p:cNvSpPr txBox="1"/>
                  <p:nvPr/>
                </p:nvSpPr>
                <p:spPr>
                  <a:xfrm rot="5400000">
                    <a:off x="3368594" y="3331498"/>
                    <a:ext cx="483979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charset="0"/>
                            </a:rPr>
                            <m:t>𝑣</m:t>
                          </m:r>
                          <m:r>
                            <a:rPr lang="en-US" sz="1200" b="0" i="1" smtClean="0">
                              <a:latin typeface="Cambria Math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charset="0"/>
                                </a:rPr>
                                <m:t>𝑇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3368594" y="3331498"/>
                    <a:ext cx="483979" cy="184666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l="-13333" t="-5063" b="-25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TextBox 117"/>
                  <p:cNvSpPr txBox="1"/>
                  <p:nvPr/>
                </p:nvSpPr>
                <p:spPr>
                  <a:xfrm>
                    <a:off x="3551992" y="2666400"/>
                    <a:ext cx="483979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charset="0"/>
                            </a:rPr>
                            <m:t>𝑣</m:t>
                          </m:r>
                          <m:r>
                            <a:rPr lang="en-US" sz="1200" b="0" i="1" smtClean="0">
                              <a:latin typeface="Cambria Math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charset="0"/>
                                </a:rPr>
                                <m:t>𝑇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51992" y="2666400"/>
                    <a:ext cx="483979" cy="184666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 l="-5063" r="-2532" b="-96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TextBox 118"/>
                  <p:cNvSpPr txBox="1"/>
                  <p:nvPr/>
                </p:nvSpPr>
                <p:spPr>
                  <a:xfrm rot="16200000">
                    <a:off x="969697" y="3333703"/>
                    <a:ext cx="484876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𝑣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𝐺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969697" y="3333703"/>
                    <a:ext cx="484876" cy="184666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t="-2500" r="-13333" b="-37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0" name="Straight Arrow Connector 119"/>
              <p:cNvCxnSpPr/>
              <p:nvPr/>
            </p:nvCxnSpPr>
            <p:spPr>
              <a:xfrm>
                <a:off x="741822" y="2337887"/>
                <a:ext cx="237277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xtBox 120"/>
              <p:cNvSpPr txBox="1"/>
              <p:nvPr/>
            </p:nvSpPr>
            <p:spPr>
              <a:xfrm>
                <a:off x="729500" y="1403265"/>
                <a:ext cx="14093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>
                    <a:latin typeface="Arial" charset="0"/>
                    <a:ea typeface="Arial" charset="0"/>
                    <a:cs typeface="Arial" charset="0"/>
                  </a:rPr>
                  <a:t>Stimulus Mode 1</a:t>
                </a:r>
                <a:endParaRPr lang="en-US" sz="120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339643" y="1494318"/>
                <a:ext cx="10349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>
                    <a:latin typeface="Arial" charset="0"/>
                    <a:ea typeface="Arial" charset="0"/>
                    <a:cs typeface="Arial" charset="0"/>
                  </a:rPr>
                  <a:t> APD Mode </a:t>
                </a: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3339642" y="5072168"/>
                <a:ext cx="13484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>
                    <a:latin typeface="Arial" charset="0"/>
                    <a:ea typeface="Arial" charset="0"/>
                    <a:cs typeface="Arial" charset="0"/>
                  </a:rPr>
                  <a:t>Non-APD Mode </a:t>
                </a:r>
              </a:p>
            </p:txBody>
          </p:sp>
          <p:grpSp>
            <p:nvGrpSpPr>
              <p:cNvPr id="124" name="Group 123"/>
              <p:cNvGrpSpPr/>
              <p:nvPr/>
            </p:nvGrpSpPr>
            <p:grpSpPr>
              <a:xfrm>
                <a:off x="4772293" y="3394180"/>
                <a:ext cx="1009936" cy="1205890"/>
                <a:chOff x="4005463" y="5820757"/>
                <a:chExt cx="1009936" cy="1205890"/>
              </a:xfrm>
            </p:grpSpPr>
            <p:sp>
              <p:nvSpPr>
                <p:cNvPr id="132" name="Oval 131"/>
                <p:cNvSpPr/>
                <p:nvPr/>
              </p:nvSpPr>
              <p:spPr>
                <a:xfrm>
                  <a:off x="4005463" y="5820757"/>
                  <a:ext cx="914400" cy="914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4138701" y="6091871"/>
                  <a:ext cx="5905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Trap</a:t>
                  </a:r>
                  <a:endParaRPr lang="en-US" dirty="0"/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4060137" y="6749648"/>
                  <a:ext cx="95526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b="1" dirty="0" smtClean="0">
                      <a:latin typeface="Arial" charset="0"/>
                      <a:ea typeface="Arial" charset="0"/>
                      <a:cs typeface="Arial" charset="0"/>
                    </a:rPr>
                    <a:t>Trap Mode</a:t>
                  </a:r>
                  <a:endParaRPr lang="en-US" sz="120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cxnSp>
            <p:nvCxnSpPr>
              <p:cNvPr id="125" name="Straight Arrow Connector 124"/>
              <p:cNvCxnSpPr/>
              <p:nvPr/>
            </p:nvCxnSpPr>
            <p:spPr>
              <a:xfrm>
                <a:off x="1829468" y="4504007"/>
                <a:ext cx="160501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/>
              <p:nvPr/>
            </p:nvCxnSpPr>
            <p:spPr>
              <a:xfrm>
                <a:off x="1399488" y="2990148"/>
                <a:ext cx="0" cy="86580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TextBox 126"/>
                  <p:cNvSpPr txBox="1"/>
                  <p:nvPr/>
                </p:nvSpPr>
                <p:spPr>
                  <a:xfrm>
                    <a:off x="3577324" y="4749667"/>
                    <a:ext cx="58734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charset="0"/>
                            </a:rPr>
                            <m:t>𝜏</m:t>
                          </m:r>
                          <m:r>
                            <a:rPr lang="en-US" sz="1200" b="0" i="1" smtClean="0">
                              <a:latin typeface="Cambria Math" charset="0"/>
                            </a:rPr>
                            <m:t>≤</m:t>
                          </m:r>
                          <m:r>
                            <a:rPr lang="en-US" sz="1200" b="0" i="1" smtClean="0">
                              <a:latin typeface="Cambria Math" charset="0"/>
                            </a:rPr>
                            <m:t>𝐵𝐶𝐿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06" name="TextBox 10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77324" y="4749667"/>
                    <a:ext cx="587340" cy="184666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 l="-4167" r="-5208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8" name="Straight Arrow Connector 127"/>
              <p:cNvCxnSpPr>
                <a:endCxn id="113" idx="1"/>
              </p:cNvCxnSpPr>
              <p:nvPr/>
            </p:nvCxnSpPr>
            <p:spPr>
              <a:xfrm>
                <a:off x="4218409" y="2390276"/>
                <a:ext cx="687795" cy="113781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TextBox 128"/>
              <p:cNvSpPr txBox="1"/>
              <p:nvPr/>
            </p:nvSpPr>
            <p:spPr>
              <a:xfrm>
                <a:off x="676448" y="5028879"/>
                <a:ext cx="14093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smtClean="0">
                    <a:latin typeface="Arial" charset="0"/>
                    <a:ea typeface="Arial" charset="0"/>
                    <a:cs typeface="Arial" charset="0"/>
                  </a:rPr>
                  <a:t>Stimulus Mode </a:t>
                </a:r>
                <a:r>
                  <a:rPr lang="en-US" sz="1200" b="1" dirty="0" smtClean="0">
                    <a:latin typeface="Arial" charset="0"/>
                    <a:ea typeface="Arial" charset="0"/>
                    <a:cs typeface="Arial" charset="0"/>
                  </a:rPr>
                  <a:t>2</a:t>
                </a:r>
                <a:endParaRPr lang="en-US" sz="120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TextBox 129"/>
                  <p:cNvSpPr txBox="1"/>
                  <p:nvPr/>
                </p:nvSpPr>
                <p:spPr>
                  <a:xfrm>
                    <a:off x="6311077" y="4122964"/>
                    <a:ext cx="2793526" cy="5539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</a:rPr>
                          <m:t>𝜙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𝑡𝑟𝑎𝑛𝑠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∧ 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∧</m:t>
                        </m:r>
                      </m:oMath>
                    </a14:m>
                    <a:r>
                      <a:rPr lang="en-US" dirty="0" smtClean="0"/>
                      <a:t> </a:t>
                    </a:r>
                    <a:endParaRPr lang="en-US" i="1" dirty="0" smtClean="0">
                      <a:solidFill>
                        <a:schemeClr val="tx1"/>
                      </a:solidFill>
                      <a:latin typeface="Cambria Math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𝑟</m:t>
                              </m:r>
                              <m: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𝑡h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0" name="TextBox 1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11077" y="4122964"/>
                    <a:ext cx="2793526" cy="553998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 l="-655" t="-72527" b="-395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1148643" y="4744817"/>
                  <a:ext cx="484876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charset="0"/>
                          </a:rPr>
                          <m:t>𝑣</m:t>
                        </m:r>
                        <m:r>
                          <a:rPr lang="en-US" sz="1200" b="0" i="1" smtClean="0">
                            <a:latin typeface="Cambria Math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charset="0"/>
                              </a:rPr>
                              <m:t>𝐺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8643" y="4744817"/>
                  <a:ext cx="484876" cy="184666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3750" r="-2500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/>
          <p:cNvSpPr txBox="1"/>
          <p:nvPr/>
        </p:nvSpPr>
        <p:spPr>
          <a:xfrm>
            <a:off x="1426516" y="6198690"/>
            <a:ext cx="636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Checking </a:t>
            </a:r>
            <a:r>
              <a:rPr lang="en-US" i="1" dirty="0" err="1" smtClean="0">
                <a:solidFill>
                  <a:srgbClr val="FF0000"/>
                </a:solidFill>
              </a:rPr>
              <a:t>Alternans</a:t>
            </a:r>
            <a:r>
              <a:rPr lang="en-US" i="1" dirty="0" smtClean="0">
                <a:solidFill>
                  <a:srgbClr val="FF0000"/>
                </a:solidFill>
              </a:rPr>
              <a:t>: Is Trap mode reachable from any initial state?</a:t>
            </a:r>
            <a:endParaRPr lang="en-US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64346" y="1267043"/>
                <a:ext cx="2630272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i="1" dirty="0" smtClean="0">
                    <a:latin typeface="Cambria Math" charset="0"/>
                  </a:rPr>
                  <a:t>: APD in previous cycle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charset="0"/>
                  </a:rPr>
                  <a:t>: APD in </a:t>
                </a:r>
                <a:r>
                  <a:rPr lang="en-US" i="1" dirty="0" smtClean="0">
                    <a:latin typeface="Cambria Math" charset="0"/>
                  </a:rPr>
                  <a:t>current cycle</a:t>
                </a:r>
                <a:endParaRPr lang="en-US" b="0" i="1" dirty="0" smtClean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dirty="0" smtClean="0"/>
                  <a:t>: threshold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 smtClean="0"/>
                  <a:t>: count #of cycles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346" y="1267043"/>
                <a:ext cx="2630272" cy="1477328"/>
              </a:xfrm>
              <a:prstGeom prst="rect">
                <a:avLst/>
              </a:prstGeom>
              <a:blipFill rotWithShape="0">
                <a:blip r:embed="rId23"/>
                <a:stretch>
                  <a:fillRect t="-2893" r="-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13347" y="2982828"/>
                <a:ext cx="866135" cy="610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𝑟</m:t>
                      </m:r>
                      <m:r>
                        <a:rPr lang="en-US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47" y="2982828"/>
                <a:ext cx="866135" cy="610103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872882" y="3803045"/>
            <a:ext cx="114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Alternans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6067791" y="5418177"/>
                <a:ext cx="2749409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𝜙</m:t>
                    </m:r>
                    <m:r>
                      <a:rPr lang="en-US" b="0" i="1" smtClean="0">
                        <a:latin typeface="Cambria Math" charset="0"/>
                      </a:rPr>
                      <m:t>: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𝑡𝑟𝑎𝑛𝑠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∧  </m:t>
                    </m:r>
                    <m:r>
                      <a:rPr lang="en-US" b="0" i="1" smtClean="0">
                        <a:latin typeface="Cambria Math" charset="0"/>
                      </a:rPr>
                      <m:t>𝑣</m:t>
                    </m:r>
                    <m:r>
                      <a:rPr lang="en-US" b="0" i="1" smtClean="0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dirty="0" smtClean="0"/>
                  <a:t> </a:t>
                </a:r>
                <a:endParaRPr lang="en-US" i="1" dirty="0" smtClean="0">
                  <a:solidFill>
                    <a:schemeClr val="tx1"/>
                  </a:solidFill>
                  <a:latin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𝑟</m:t>
                          </m:r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&gt;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𝑡h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791" y="5418177"/>
                <a:ext cx="2749409" cy="553998"/>
              </a:xfrm>
              <a:prstGeom prst="rect">
                <a:avLst/>
              </a:prstGeom>
              <a:blipFill rotWithShape="0">
                <a:blip r:embed="rId25"/>
                <a:stretch>
                  <a:fillRect l="-2439" t="-72527" r="-1330" b="-39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TextBox 157"/>
          <p:cNvSpPr txBox="1"/>
          <p:nvPr/>
        </p:nvSpPr>
        <p:spPr>
          <a:xfrm>
            <a:off x="5987403" y="4922071"/>
            <a:ext cx="1663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</a:t>
            </a:r>
            <a:r>
              <a:rPr lang="en-US" dirty="0" err="1" smtClean="0"/>
              <a:t>Alternans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rot="4013583">
                <a:off x="4289612" y="2783541"/>
                <a:ext cx="401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 charset="0"/>
                        </a:rPr>
                        <m:t>ϕ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013583">
                <a:off x="4289612" y="2783541"/>
                <a:ext cx="401071" cy="369332"/>
              </a:xfrm>
              <a:prstGeom prst="rect">
                <a:avLst/>
              </a:prstGeom>
              <a:blipFill rotWithShape="0">
                <a:blip r:embed="rId26"/>
                <a:stretch>
                  <a:fillRect l="-6024"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090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7" y="114735"/>
            <a:ext cx="9092565" cy="68022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Single-Parameter Bifurcation Analysis </a:t>
            </a:r>
            <a:br>
              <a:rPr lang="en-US" sz="3200" b="1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200" b="1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using </a:t>
            </a:r>
            <a:r>
              <a:rPr lang="en-US" sz="3200" b="1" dirty="0" err="1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dReach</a:t>
            </a:r>
            <a:endParaRPr lang="en-US" sz="3200" b="1" dirty="0">
              <a:solidFill>
                <a:srgbClr val="8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73" y="793180"/>
            <a:ext cx="6768242" cy="2417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32" y="3026358"/>
            <a:ext cx="6731053" cy="3886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3605" y="1008529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CMSB’16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1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76466" y="2852658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UR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234126" y="3214649"/>
            <a:ext cx="3166307" cy="210482"/>
            <a:chOff x="3034938" y="5919452"/>
            <a:chExt cx="3166307" cy="210482"/>
          </a:xfrm>
        </p:grpSpPr>
        <p:cxnSp>
          <p:nvCxnSpPr>
            <p:cNvPr id="83" name="Straight Arrow Connector 82"/>
            <p:cNvCxnSpPr/>
            <p:nvPr/>
          </p:nvCxnSpPr>
          <p:spPr>
            <a:xfrm flipV="1">
              <a:off x="3034938" y="6045211"/>
              <a:ext cx="982414" cy="0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4010605" y="6045184"/>
              <a:ext cx="2189796" cy="0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3034938" y="5919452"/>
              <a:ext cx="0" cy="2099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6201245" y="5919987"/>
              <a:ext cx="0" cy="2099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4810909" y="3351471"/>
            <a:ext cx="4113267" cy="467682"/>
            <a:chOff x="2430568" y="1624275"/>
            <a:chExt cx="4113267" cy="467682"/>
          </a:xfrm>
        </p:grpSpPr>
        <p:grpSp>
          <p:nvGrpSpPr>
            <p:cNvPr id="11" name="Group 10"/>
            <p:cNvGrpSpPr/>
            <p:nvPr/>
          </p:nvGrpSpPr>
          <p:grpSpPr>
            <a:xfrm>
              <a:off x="2430568" y="1882010"/>
              <a:ext cx="1583215" cy="209947"/>
              <a:chOff x="3145842" y="1404035"/>
              <a:chExt cx="1189493" cy="209947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>
                <a:off x="3145843" y="1404035"/>
                <a:ext cx="0" cy="2099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flipV="1">
                <a:off x="3145842" y="1509008"/>
                <a:ext cx="1188514" cy="0"/>
              </a:xfrm>
              <a:prstGeom prst="straightConnector1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4335335" y="1404035"/>
                <a:ext cx="0" cy="2099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4955868" y="1880132"/>
              <a:ext cx="1587967" cy="209947"/>
              <a:chOff x="3145843" y="1404035"/>
              <a:chExt cx="1193063" cy="209947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3145843" y="1404035"/>
                <a:ext cx="0" cy="2099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flipV="1">
                <a:off x="3150392" y="1509008"/>
                <a:ext cx="1188514" cy="0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4335335" y="1404035"/>
                <a:ext cx="0" cy="2099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3279642" y="1624275"/>
              <a:ext cx="1944621" cy="255592"/>
              <a:chOff x="3546930" y="1891563"/>
              <a:chExt cx="1944621" cy="255592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 flipH="1">
                <a:off x="3546930" y="1891563"/>
                <a:ext cx="985357" cy="25559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4532287" y="1891563"/>
                <a:ext cx="959264" cy="25559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Group 104"/>
          <p:cNvGrpSpPr/>
          <p:nvPr/>
        </p:nvGrpSpPr>
        <p:grpSpPr>
          <a:xfrm>
            <a:off x="4403816" y="4045688"/>
            <a:ext cx="1072333" cy="632641"/>
            <a:chOff x="2023475" y="2318492"/>
            <a:chExt cx="1072333" cy="632641"/>
          </a:xfrm>
        </p:grpSpPr>
        <p:grpSp>
          <p:nvGrpSpPr>
            <p:cNvPr id="15" name="Group 14"/>
            <p:cNvGrpSpPr/>
            <p:nvPr/>
          </p:nvGrpSpPr>
          <p:grpSpPr>
            <a:xfrm>
              <a:off x="2023475" y="2728857"/>
              <a:ext cx="393193" cy="209947"/>
              <a:chOff x="3145842" y="1404035"/>
              <a:chExt cx="523339" cy="209947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>
                <a:off x="3145843" y="1404035"/>
                <a:ext cx="0" cy="2099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 flipV="1">
                <a:off x="3145842" y="1509008"/>
                <a:ext cx="523339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3664733" y="1404035"/>
                <a:ext cx="0" cy="2099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2702615" y="2741186"/>
              <a:ext cx="393193" cy="209947"/>
              <a:chOff x="3145842" y="1404035"/>
              <a:chExt cx="523339" cy="209947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>
                <a:off x="3145843" y="1404035"/>
                <a:ext cx="0" cy="2099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 flipV="1">
                <a:off x="3145842" y="1494940"/>
                <a:ext cx="523339" cy="0"/>
              </a:xfrm>
              <a:prstGeom prst="straightConnector1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3664733" y="1404035"/>
                <a:ext cx="0" cy="2099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2300622" y="2318492"/>
              <a:ext cx="574475" cy="460960"/>
              <a:chOff x="3791426" y="3231966"/>
              <a:chExt cx="1932324" cy="309266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 flipH="1">
                <a:off x="3791426" y="3231966"/>
                <a:ext cx="985648" cy="30581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4764485" y="3231966"/>
                <a:ext cx="959265" cy="30926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4588302" y="3730795"/>
            <a:ext cx="2131096" cy="441189"/>
            <a:chOff x="2179825" y="2003599"/>
            <a:chExt cx="2131096" cy="441189"/>
          </a:xfrm>
        </p:grpSpPr>
        <p:grpSp>
          <p:nvGrpSpPr>
            <p:cNvPr id="13" name="Group 12"/>
            <p:cNvGrpSpPr/>
            <p:nvPr/>
          </p:nvGrpSpPr>
          <p:grpSpPr>
            <a:xfrm>
              <a:off x="2179825" y="2212304"/>
              <a:ext cx="795528" cy="209947"/>
              <a:chOff x="3145842" y="1404035"/>
              <a:chExt cx="875081" cy="209947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>
                <a:off x="3145843" y="1404035"/>
                <a:ext cx="0" cy="2099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 flipV="1">
                <a:off x="3145842" y="1509008"/>
                <a:ext cx="875081" cy="0"/>
              </a:xfrm>
              <a:prstGeom prst="straightConnector1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4014320" y="1404035"/>
                <a:ext cx="0" cy="2099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3511675" y="2234841"/>
              <a:ext cx="799246" cy="209947"/>
              <a:chOff x="3285117" y="1404035"/>
              <a:chExt cx="879166" cy="209947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3285118" y="1404035"/>
                <a:ext cx="0" cy="2099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 flipV="1">
                <a:off x="3285117" y="1509008"/>
                <a:ext cx="875081" cy="0"/>
              </a:xfrm>
              <a:prstGeom prst="straightConnector1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4164283" y="1404035"/>
                <a:ext cx="0" cy="2099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2582510" y="2003599"/>
              <a:ext cx="1097688" cy="232356"/>
              <a:chOff x="3791715" y="3231966"/>
              <a:chExt cx="1944621" cy="309266"/>
            </a:xfrm>
          </p:grpSpPr>
          <p:cxnSp>
            <p:nvCxnSpPr>
              <p:cNvPr id="41" name="Straight Arrow Connector 40"/>
              <p:cNvCxnSpPr/>
              <p:nvPr/>
            </p:nvCxnSpPr>
            <p:spPr>
              <a:xfrm flipH="1">
                <a:off x="3791715" y="3231966"/>
                <a:ext cx="985357" cy="30926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4777072" y="3231966"/>
                <a:ext cx="959264" cy="30926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Group 163"/>
          <p:cNvGrpSpPr/>
          <p:nvPr/>
        </p:nvGrpSpPr>
        <p:grpSpPr>
          <a:xfrm>
            <a:off x="4860420" y="4575701"/>
            <a:ext cx="694589" cy="496059"/>
            <a:chOff x="2480079" y="2848505"/>
            <a:chExt cx="694589" cy="496059"/>
          </a:xfrm>
        </p:grpSpPr>
        <p:grpSp>
          <p:nvGrpSpPr>
            <p:cNvPr id="19" name="Group 18"/>
            <p:cNvGrpSpPr/>
            <p:nvPr/>
          </p:nvGrpSpPr>
          <p:grpSpPr>
            <a:xfrm>
              <a:off x="2480079" y="3123587"/>
              <a:ext cx="202996" cy="209947"/>
              <a:chOff x="3145843" y="1404035"/>
              <a:chExt cx="270185" cy="209947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3145843" y="1404035"/>
                <a:ext cx="0" cy="2099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flipV="1">
                <a:off x="3148274" y="1509008"/>
                <a:ext cx="267754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411176" y="1404035"/>
                <a:ext cx="0" cy="2099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2973499" y="3134617"/>
              <a:ext cx="201169" cy="209947"/>
              <a:chOff x="3145842" y="1404035"/>
              <a:chExt cx="267754" cy="209947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3145843" y="1404035"/>
                <a:ext cx="0" cy="2099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flipV="1">
                <a:off x="3145842" y="1509008"/>
                <a:ext cx="267754" cy="0"/>
              </a:xfrm>
              <a:prstGeom prst="straightConnector1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3411176" y="1404035"/>
                <a:ext cx="0" cy="2099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>
              <a:off x="2583213" y="2848505"/>
              <a:ext cx="509253" cy="268659"/>
              <a:chOff x="3349742" y="3419212"/>
              <a:chExt cx="2752783" cy="309266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 flipH="1">
                <a:off x="3349742" y="3419212"/>
                <a:ext cx="1442666" cy="30926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4792408" y="3419212"/>
                <a:ext cx="1310117" cy="30926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8" name="Group 227"/>
          <p:cNvGrpSpPr/>
          <p:nvPr/>
        </p:nvGrpSpPr>
        <p:grpSpPr>
          <a:xfrm>
            <a:off x="5314748" y="5107610"/>
            <a:ext cx="853119" cy="807748"/>
            <a:chOff x="5314748" y="5107610"/>
            <a:chExt cx="853119" cy="807748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5448128" y="5107611"/>
              <a:ext cx="211782" cy="2326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5659983" y="5107610"/>
              <a:ext cx="215325" cy="2326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5502703" y="5333171"/>
              <a:ext cx="392024" cy="209947"/>
              <a:chOff x="3145842" y="1404035"/>
              <a:chExt cx="267754" cy="209947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3145843" y="1404035"/>
                <a:ext cx="0" cy="2099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V="1">
                <a:off x="3145842" y="1509008"/>
                <a:ext cx="267754" cy="0"/>
              </a:xfrm>
              <a:prstGeom prst="straightConnector1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411176" y="1404035"/>
                <a:ext cx="0" cy="2099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5314748" y="5607581"/>
              <a:ext cx="8531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charset="0"/>
                  <a:ea typeface="Arial" charset="0"/>
                  <a:cs typeface="Arial" charset="0"/>
                </a:rPr>
                <a:t>New UR</a:t>
              </a:r>
              <a:endParaRPr lang="en-US" sz="14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5885067" y="4057325"/>
            <a:ext cx="1061682" cy="661371"/>
            <a:chOff x="3448454" y="2330129"/>
            <a:chExt cx="1061682" cy="661371"/>
          </a:xfrm>
        </p:grpSpPr>
        <p:grpSp>
          <p:nvGrpSpPr>
            <p:cNvPr id="17" name="Group 16"/>
            <p:cNvGrpSpPr/>
            <p:nvPr/>
          </p:nvGrpSpPr>
          <p:grpSpPr>
            <a:xfrm>
              <a:off x="3448454" y="2762263"/>
              <a:ext cx="393193" cy="209947"/>
              <a:chOff x="3145842" y="1404035"/>
              <a:chExt cx="523339" cy="209947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3145843" y="1404035"/>
                <a:ext cx="0" cy="2099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flipV="1">
                <a:off x="3145842" y="1509008"/>
                <a:ext cx="523339" cy="0"/>
              </a:xfrm>
              <a:prstGeom prst="straightConnector1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3664733" y="1404035"/>
                <a:ext cx="0" cy="2099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4110887" y="2781553"/>
              <a:ext cx="399249" cy="209947"/>
              <a:chOff x="3145843" y="1404035"/>
              <a:chExt cx="531399" cy="209947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3145843" y="1404035"/>
                <a:ext cx="0" cy="2099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 flipV="1">
                <a:off x="3153903" y="1509008"/>
                <a:ext cx="523339" cy="0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3664733" y="1404035"/>
                <a:ext cx="0" cy="2099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6" name="Group 145"/>
            <p:cNvGrpSpPr/>
            <p:nvPr/>
          </p:nvGrpSpPr>
          <p:grpSpPr>
            <a:xfrm>
              <a:off x="3662202" y="2330129"/>
              <a:ext cx="574475" cy="460960"/>
              <a:chOff x="3791426" y="3231966"/>
              <a:chExt cx="1932324" cy="309266"/>
            </a:xfrm>
          </p:grpSpPr>
          <p:cxnSp>
            <p:nvCxnSpPr>
              <p:cNvPr id="147" name="Straight Arrow Connector 146"/>
              <p:cNvCxnSpPr/>
              <p:nvPr/>
            </p:nvCxnSpPr>
            <p:spPr>
              <a:xfrm flipH="1">
                <a:off x="3791426" y="3231966"/>
                <a:ext cx="985648" cy="30581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/>
              <p:cNvCxnSpPr/>
              <p:nvPr/>
            </p:nvCxnSpPr>
            <p:spPr>
              <a:xfrm>
                <a:off x="4764485" y="3231966"/>
                <a:ext cx="959265" cy="30926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5" name="Group 164"/>
          <p:cNvGrpSpPr/>
          <p:nvPr/>
        </p:nvGrpSpPr>
        <p:grpSpPr>
          <a:xfrm>
            <a:off x="5753399" y="4598977"/>
            <a:ext cx="711996" cy="461273"/>
            <a:chOff x="3373058" y="2871781"/>
            <a:chExt cx="711996" cy="461273"/>
          </a:xfrm>
        </p:grpSpPr>
        <p:grpSp>
          <p:nvGrpSpPr>
            <p:cNvPr id="152" name="Group 151"/>
            <p:cNvGrpSpPr/>
            <p:nvPr/>
          </p:nvGrpSpPr>
          <p:grpSpPr>
            <a:xfrm>
              <a:off x="3373058" y="3123107"/>
              <a:ext cx="201589" cy="209947"/>
              <a:chOff x="3145843" y="1404035"/>
              <a:chExt cx="268312" cy="209947"/>
            </a:xfrm>
          </p:grpSpPr>
          <p:cxnSp>
            <p:nvCxnSpPr>
              <p:cNvPr id="160" name="Straight Connector 159"/>
              <p:cNvCxnSpPr/>
              <p:nvPr/>
            </p:nvCxnSpPr>
            <p:spPr>
              <a:xfrm>
                <a:off x="3145843" y="1404035"/>
                <a:ext cx="0" cy="2099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160"/>
              <p:cNvCxnSpPr/>
              <p:nvPr/>
            </p:nvCxnSpPr>
            <p:spPr>
              <a:xfrm flipV="1">
                <a:off x="3146401" y="1509008"/>
                <a:ext cx="267754" cy="0"/>
              </a:xfrm>
              <a:prstGeom prst="straightConnector1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3411176" y="1404035"/>
                <a:ext cx="0" cy="2099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Group 152"/>
            <p:cNvGrpSpPr/>
            <p:nvPr/>
          </p:nvGrpSpPr>
          <p:grpSpPr>
            <a:xfrm>
              <a:off x="3883885" y="3119310"/>
              <a:ext cx="201169" cy="209947"/>
              <a:chOff x="3145842" y="1404035"/>
              <a:chExt cx="267754" cy="209947"/>
            </a:xfrm>
          </p:grpSpPr>
          <p:cxnSp>
            <p:nvCxnSpPr>
              <p:cNvPr id="157" name="Straight Connector 156"/>
              <p:cNvCxnSpPr/>
              <p:nvPr/>
            </p:nvCxnSpPr>
            <p:spPr>
              <a:xfrm>
                <a:off x="3145843" y="1404035"/>
                <a:ext cx="0" cy="2099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/>
              <p:cNvCxnSpPr/>
              <p:nvPr/>
            </p:nvCxnSpPr>
            <p:spPr>
              <a:xfrm flipV="1">
                <a:off x="3145842" y="1509008"/>
                <a:ext cx="267754" cy="0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3411176" y="1404035"/>
                <a:ext cx="0" cy="2099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" name="Group 153"/>
            <p:cNvGrpSpPr/>
            <p:nvPr/>
          </p:nvGrpSpPr>
          <p:grpSpPr>
            <a:xfrm>
              <a:off x="3495329" y="2871781"/>
              <a:ext cx="461004" cy="251806"/>
              <a:chOff x="3772388" y="3419212"/>
              <a:chExt cx="2330137" cy="335154"/>
            </a:xfrm>
          </p:grpSpPr>
          <p:cxnSp>
            <p:nvCxnSpPr>
              <p:cNvPr id="155" name="Straight Arrow Connector 154"/>
              <p:cNvCxnSpPr/>
              <p:nvPr/>
            </p:nvCxnSpPr>
            <p:spPr>
              <a:xfrm flipH="1">
                <a:off x="3772388" y="3419212"/>
                <a:ext cx="1020025" cy="33515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/>
              <p:cNvCxnSpPr/>
              <p:nvPr/>
            </p:nvCxnSpPr>
            <p:spPr>
              <a:xfrm>
                <a:off x="4792408" y="3419212"/>
                <a:ext cx="1310117" cy="30926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Group 166"/>
          <p:cNvGrpSpPr/>
          <p:nvPr/>
        </p:nvGrpSpPr>
        <p:grpSpPr>
          <a:xfrm>
            <a:off x="226005" y="947660"/>
            <a:ext cx="4751000" cy="1080095"/>
            <a:chOff x="-915287" y="1036713"/>
            <a:chExt cx="4751000" cy="1080095"/>
          </a:xfrm>
        </p:grpSpPr>
        <p:grpSp>
          <p:nvGrpSpPr>
            <p:cNvPr id="168" name="Group 167"/>
            <p:cNvGrpSpPr/>
            <p:nvPr/>
          </p:nvGrpSpPr>
          <p:grpSpPr>
            <a:xfrm>
              <a:off x="531973" y="1607183"/>
              <a:ext cx="3303740" cy="509625"/>
              <a:chOff x="2875968" y="297714"/>
              <a:chExt cx="3303740" cy="509625"/>
            </a:xfrm>
          </p:grpSpPr>
          <p:grpSp>
            <p:nvGrpSpPr>
              <p:cNvPr id="170" name="Group 169"/>
              <p:cNvGrpSpPr/>
              <p:nvPr/>
            </p:nvGrpSpPr>
            <p:grpSpPr>
              <a:xfrm>
                <a:off x="2875968" y="297714"/>
                <a:ext cx="3303740" cy="509625"/>
                <a:chOff x="3023879" y="1589158"/>
                <a:chExt cx="3303740" cy="50962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 useBgFill="1">
                  <p:nvSpPr>
                    <p:cNvPr id="172" name="TextBox 171"/>
                    <p:cNvSpPr txBox="1"/>
                    <p:nvPr/>
                  </p:nvSpPr>
                  <p:spPr>
                    <a:xfrm>
                      <a:off x="6163984" y="1821784"/>
                      <a:ext cx="163635" cy="276999"/>
                    </a:xfrm>
                    <a:prstGeom prst="rect">
                      <a:avLst/>
                    </a:prstGeom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i="1" smtClean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𝜏</m:t>
                                </m:r>
                              </m:e>
                            </m:acc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 useBgFill="1">
                  <p:nvSpPr>
                    <p:cNvPr id="132" name="TextBox 1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63984" y="1821784"/>
                      <a:ext cx="163635" cy="276999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 l="-18519" r="-10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73" name="Group 172"/>
                <p:cNvGrpSpPr/>
                <p:nvPr/>
              </p:nvGrpSpPr>
              <p:grpSpPr>
                <a:xfrm>
                  <a:off x="3100964" y="1589158"/>
                  <a:ext cx="3166307" cy="210482"/>
                  <a:chOff x="2691838" y="1157921"/>
                  <a:chExt cx="3166307" cy="210482"/>
                </a:xfrm>
              </p:grpSpPr>
              <p:grpSp>
                <p:nvGrpSpPr>
                  <p:cNvPr id="175" name="Group 174"/>
                  <p:cNvGrpSpPr/>
                  <p:nvPr/>
                </p:nvGrpSpPr>
                <p:grpSpPr>
                  <a:xfrm>
                    <a:off x="2691838" y="1157921"/>
                    <a:ext cx="3166307" cy="210482"/>
                    <a:chOff x="3034938" y="5919452"/>
                    <a:chExt cx="3166307" cy="210482"/>
                  </a:xfrm>
                </p:grpSpPr>
                <p:cxnSp>
                  <p:nvCxnSpPr>
                    <p:cNvPr id="177" name="Straight Arrow Connector 176"/>
                    <p:cNvCxnSpPr/>
                    <p:nvPr/>
                  </p:nvCxnSpPr>
                  <p:spPr>
                    <a:xfrm flipV="1">
                      <a:off x="3034938" y="6045211"/>
                      <a:ext cx="982414" cy="0"/>
                    </a:xfrm>
                    <a:prstGeom prst="straightConnector1">
                      <a:avLst/>
                    </a:prstGeom>
                    <a:ln w="25400">
                      <a:solidFill>
                        <a:srgbClr val="FF0000"/>
                      </a:solidFill>
                      <a:headEnd type="non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" name="Straight Arrow Connector 177"/>
                    <p:cNvCxnSpPr/>
                    <p:nvPr/>
                  </p:nvCxnSpPr>
                  <p:spPr>
                    <a:xfrm flipV="1">
                      <a:off x="4010605" y="6045184"/>
                      <a:ext cx="2189796" cy="0"/>
                    </a:xfrm>
                    <a:prstGeom prst="straightConnector1">
                      <a:avLst/>
                    </a:prstGeom>
                    <a:ln w="25400">
                      <a:solidFill>
                        <a:srgbClr val="00B050"/>
                      </a:solidFill>
                      <a:headEnd type="non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9" name="Straight Connector 178"/>
                    <p:cNvCxnSpPr/>
                    <p:nvPr/>
                  </p:nvCxnSpPr>
                  <p:spPr>
                    <a:xfrm>
                      <a:off x="3034938" y="5919452"/>
                      <a:ext cx="0" cy="209947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Straight Connector 179"/>
                    <p:cNvCxnSpPr/>
                    <p:nvPr/>
                  </p:nvCxnSpPr>
                  <p:spPr>
                    <a:xfrm>
                      <a:off x="6201245" y="5919987"/>
                      <a:ext cx="0" cy="209947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6" name="Oval 175"/>
                  <p:cNvSpPr/>
                  <p:nvPr/>
                </p:nvSpPr>
                <p:spPr>
                  <a:xfrm>
                    <a:off x="3654384" y="1269577"/>
                    <a:ext cx="36576" cy="36576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4" name="TextBox 173"/>
                    <p:cNvSpPr txBox="1"/>
                    <p:nvPr/>
                  </p:nvSpPr>
                  <p:spPr>
                    <a:xfrm>
                      <a:off x="3023879" y="1783780"/>
                      <a:ext cx="163635" cy="29007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bar>
                              <m:barPr>
                                <m:ctrlPr>
                                  <a:rPr lang="en-US" i="1" smtClean="0">
                                    <a:latin typeface="Cambria Math" charset="0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𝜏</m:t>
                                </m:r>
                              </m:e>
                            </m:ba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34" name="TextBox 1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23879" y="1783780"/>
                      <a:ext cx="163635" cy="290079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l="-18519" r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1" name="TextBox 170"/>
                  <p:cNvSpPr txBox="1"/>
                  <p:nvPr/>
                </p:nvSpPr>
                <p:spPr>
                  <a:xfrm>
                    <a:off x="3843867" y="484585"/>
                    <a:ext cx="22281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charset="0"/>
                            </a:rPr>
                            <m:t>τ</m:t>
                          </m:r>
                          <m:r>
                            <a:rPr lang="en-US" b="0" i="0" smtClean="0">
                              <a:latin typeface="Cambria Math" charset="0"/>
                            </a:rPr>
                            <m:t>′</m:t>
                          </m:r>
                        </m:oMath>
                      </m:oMathPara>
                    </a14:m>
                    <a:endParaRPr lang="en-US" b="0" dirty="0" smtClean="0"/>
                  </a:p>
                </p:txBody>
              </p:sp>
            </mc:Choice>
            <mc:Fallback xmlns="">
              <p:sp>
                <p:nvSpPr>
                  <p:cNvPr id="131" name="TextBox 1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43867" y="484585"/>
                    <a:ext cx="222818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3514" t="-2174" r="-27027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69" name="TextBox 168"/>
            <p:cNvSpPr txBox="1"/>
            <p:nvPr/>
          </p:nvSpPr>
          <p:spPr>
            <a:xfrm>
              <a:off x="-915287" y="1036713"/>
              <a:ext cx="30893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1F497D"/>
                  </a:solidFill>
                  <a:latin typeface="Arial" charset="0"/>
                  <a:ea typeface="Arial" charset="0"/>
                  <a:cs typeface="Arial" charset="0"/>
                </a:rPr>
                <a:t>Exact Bifurcation Point:</a:t>
              </a:r>
              <a:endParaRPr lang="en-US" sz="2000" b="1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81" name="TextBox 180"/>
          <p:cNvSpPr txBox="1"/>
          <p:nvPr/>
        </p:nvSpPr>
        <p:spPr>
          <a:xfrm>
            <a:off x="5957470" y="928139"/>
            <a:ext cx="2403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" charset="0"/>
                <a:ea typeface="Arial" charset="0"/>
                <a:cs typeface="Arial" charset="0"/>
              </a:rPr>
              <a:t>Green: Non-</a:t>
            </a:r>
            <a:r>
              <a:rPr lang="en-US" dirty="0" err="1" smtClean="0">
                <a:solidFill>
                  <a:srgbClr val="006600"/>
                </a:solidFill>
                <a:latin typeface="Arial" charset="0"/>
                <a:ea typeface="Arial" charset="0"/>
                <a:cs typeface="Arial" charset="0"/>
              </a:rPr>
              <a:t>alternans</a:t>
            </a:r>
            <a:endParaRPr lang="en-US" dirty="0" smtClean="0">
              <a:solidFill>
                <a:srgbClr val="0066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solidFill>
                  <a:srgbClr val="006600"/>
                </a:solidFill>
                <a:latin typeface="Arial" charset="0"/>
                <a:ea typeface="Arial" charset="0"/>
                <a:cs typeface="Arial" charset="0"/>
              </a:rPr>
              <a:t>Red: Alternans</a:t>
            </a:r>
            <a:endParaRPr lang="en-US" dirty="0">
              <a:solidFill>
                <a:srgbClr val="0066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92" name="Group 191"/>
          <p:cNvGrpSpPr/>
          <p:nvPr/>
        </p:nvGrpSpPr>
        <p:grpSpPr>
          <a:xfrm>
            <a:off x="116114" y="3120570"/>
            <a:ext cx="3638234" cy="369332"/>
            <a:chOff x="116114" y="2815771"/>
            <a:chExt cx="3638234" cy="369332"/>
          </a:xfrm>
        </p:grpSpPr>
        <p:grpSp>
          <p:nvGrpSpPr>
            <p:cNvPr id="186" name="Group 185"/>
            <p:cNvGrpSpPr/>
            <p:nvPr/>
          </p:nvGrpSpPr>
          <p:grpSpPr>
            <a:xfrm>
              <a:off x="579066" y="2847265"/>
              <a:ext cx="3175282" cy="210482"/>
              <a:chOff x="3034938" y="5919452"/>
              <a:chExt cx="3175282" cy="210482"/>
            </a:xfrm>
          </p:grpSpPr>
          <p:cxnSp>
            <p:nvCxnSpPr>
              <p:cNvPr id="188" name="Straight Arrow Connector 187"/>
              <p:cNvCxnSpPr/>
              <p:nvPr/>
            </p:nvCxnSpPr>
            <p:spPr>
              <a:xfrm flipV="1">
                <a:off x="3037252" y="6045184"/>
                <a:ext cx="3172968" cy="0"/>
              </a:xfrm>
              <a:prstGeom prst="straightConnector1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3034938" y="5919452"/>
                <a:ext cx="0" cy="2099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>
                <a:off x="6204121" y="5919987"/>
                <a:ext cx="0" cy="2099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1" name="TextBox 190"/>
            <p:cNvSpPr txBox="1"/>
            <p:nvPr/>
          </p:nvSpPr>
          <p:spPr>
            <a:xfrm>
              <a:off x="116114" y="2815771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0)</a:t>
              </a:r>
              <a:endParaRPr lang="en-US"/>
            </a:p>
          </p:txBody>
        </p:sp>
      </p:grpSp>
      <p:sp>
        <p:nvSpPr>
          <p:cNvPr id="193" name="TextBox 192"/>
          <p:cNvSpPr txBox="1"/>
          <p:nvPr/>
        </p:nvSpPr>
        <p:spPr>
          <a:xfrm>
            <a:off x="217715" y="2510973"/>
            <a:ext cx="5248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Bifurcation Analysis using our Algorithm:</a:t>
            </a:r>
            <a:endParaRPr lang="en-US" sz="2000" b="1" dirty="0">
              <a:solidFill>
                <a:srgbClr val="1F497D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94" name="Group 193"/>
          <p:cNvGrpSpPr/>
          <p:nvPr/>
        </p:nvGrpSpPr>
        <p:grpSpPr>
          <a:xfrm>
            <a:off x="87086" y="3598466"/>
            <a:ext cx="3683672" cy="307777"/>
            <a:chOff x="4638257" y="1848155"/>
            <a:chExt cx="3683672" cy="307777"/>
          </a:xfrm>
        </p:grpSpPr>
        <p:grpSp>
          <p:nvGrpSpPr>
            <p:cNvPr id="195" name="Group 194"/>
            <p:cNvGrpSpPr/>
            <p:nvPr/>
          </p:nvGrpSpPr>
          <p:grpSpPr>
            <a:xfrm>
              <a:off x="5117745" y="1865493"/>
              <a:ext cx="3203318" cy="210482"/>
              <a:chOff x="3034938" y="5919452"/>
              <a:chExt cx="3203318" cy="210482"/>
            </a:xfrm>
          </p:grpSpPr>
          <p:cxnSp>
            <p:nvCxnSpPr>
              <p:cNvPr id="200" name="Straight Connector 199"/>
              <p:cNvCxnSpPr/>
              <p:nvPr/>
            </p:nvCxnSpPr>
            <p:spPr>
              <a:xfrm>
                <a:off x="3034938" y="5919452"/>
                <a:ext cx="0" cy="2099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6238256" y="5919987"/>
                <a:ext cx="0" cy="2099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6" name="TextBox 195"/>
            <p:cNvSpPr txBox="1"/>
            <p:nvPr/>
          </p:nvSpPr>
          <p:spPr>
            <a:xfrm>
              <a:off x="4638257" y="1848155"/>
              <a:ext cx="3433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charset="0"/>
                  <a:ea typeface="Arial" charset="0"/>
                  <a:cs typeface="Arial" charset="0"/>
                </a:rPr>
                <a:t>1)</a:t>
              </a:r>
              <a:endParaRPr lang="en-US" sz="1400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97" name="Straight Arrow Connector 196"/>
            <p:cNvCxnSpPr/>
            <p:nvPr/>
          </p:nvCxnSpPr>
          <p:spPr>
            <a:xfrm flipV="1">
              <a:off x="5139930" y="1956364"/>
              <a:ext cx="3172968" cy="0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/>
            <p:nvPr/>
          </p:nvCxnSpPr>
          <p:spPr>
            <a:xfrm flipV="1">
              <a:off x="5122305" y="1955367"/>
              <a:ext cx="680756" cy="0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>
            <a:xfrm flipV="1">
              <a:off x="6621598" y="1955367"/>
              <a:ext cx="1700331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Group 201"/>
          <p:cNvGrpSpPr/>
          <p:nvPr/>
        </p:nvGrpSpPr>
        <p:grpSpPr>
          <a:xfrm>
            <a:off x="79830" y="3968583"/>
            <a:ext cx="3683672" cy="307777"/>
            <a:chOff x="4638257" y="1848155"/>
            <a:chExt cx="3683672" cy="307777"/>
          </a:xfrm>
        </p:grpSpPr>
        <p:grpSp>
          <p:nvGrpSpPr>
            <p:cNvPr id="203" name="Group 202"/>
            <p:cNvGrpSpPr/>
            <p:nvPr/>
          </p:nvGrpSpPr>
          <p:grpSpPr>
            <a:xfrm>
              <a:off x="5117745" y="1865493"/>
              <a:ext cx="3203318" cy="210482"/>
              <a:chOff x="3034938" y="5919452"/>
              <a:chExt cx="3203318" cy="210482"/>
            </a:xfrm>
          </p:grpSpPr>
          <p:cxnSp>
            <p:nvCxnSpPr>
              <p:cNvPr id="208" name="Straight Connector 207"/>
              <p:cNvCxnSpPr/>
              <p:nvPr/>
            </p:nvCxnSpPr>
            <p:spPr>
              <a:xfrm>
                <a:off x="3034938" y="5919452"/>
                <a:ext cx="0" cy="2099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>
                <a:off x="6238256" y="5919987"/>
                <a:ext cx="0" cy="2099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4" name="TextBox 203"/>
            <p:cNvSpPr txBox="1"/>
            <p:nvPr/>
          </p:nvSpPr>
          <p:spPr>
            <a:xfrm>
              <a:off x="4638257" y="1848155"/>
              <a:ext cx="3433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charset="0"/>
                  <a:ea typeface="Arial" charset="0"/>
                  <a:cs typeface="Arial" charset="0"/>
                </a:rPr>
                <a:t>2</a:t>
              </a:r>
              <a:r>
                <a:rPr lang="en-US" sz="1400" dirty="0" smtClean="0">
                  <a:latin typeface="Arial" charset="0"/>
                  <a:ea typeface="Arial" charset="0"/>
                  <a:cs typeface="Arial" charset="0"/>
                </a:rPr>
                <a:t>)</a:t>
              </a:r>
              <a:endParaRPr lang="en-US" sz="1400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205" name="Straight Arrow Connector 204"/>
            <p:cNvCxnSpPr/>
            <p:nvPr/>
          </p:nvCxnSpPr>
          <p:spPr>
            <a:xfrm flipV="1">
              <a:off x="5139930" y="1956364"/>
              <a:ext cx="3172968" cy="0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/>
            <p:cNvCxnSpPr/>
            <p:nvPr/>
          </p:nvCxnSpPr>
          <p:spPr>
            <a:xfrm flipV="1">
              <a:off x="5122305" y="1955367"/>
              <a:ext cx="680756" cy="0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/>
            <p:cNvCxnSpPr/>
            <p:nvPr/>
          </p:nvCxnSpPr>
          <p:spPr>
            <a:xfrm flipV="1">
              <a:off x="6621598" y="1955367"/>
              <a:ext cx="1700331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Group 209"/>
          <p:cNvGrpSpPr/>
          <p:nvPr/>
        </p:nvGrpSpPr>
        <p:grpSpPr>
          <a:xfrm>
            <a:off x="70852" y="4370552"/>
            <a:ext cx="3673347" cy="307777"/>
            <a:chOff x="5142289" y="4730036"/>
            <a:chExt cx="3673347" cy="307777"/>
          </a:xfrm>
        </p:grpSpPr>
        <p:grpSp>
          <p:nvGrpSpPr>
            <p:cNvPr id="211" name="Group 210"/>
            <p:cNvGrpSpPr/>
            <p:nvPr/>
          </p:nvGrpSpPr>
          <p:grpSpPr>
            <a:xfrm>
              <a:off x="5634098" y="4773950"/>
              <a:ext cx="3181538" cy="210482"/>
              <a:chOff x="1100998" y="5123879"/>
              <a:chExt cx="3181538" cy="210482"/>
            </a:xfrm>
          </p:grpSpPr>
          <p:grpSp>
            <p:nvGrpSpPr>
              <p:cNvPr id="213" name="Group 212"/>
              <p:cNvGrpSpPr/>
              <p:nvPr/>
            </p:nvGrpSpPr>
            <p:grpSpPr>
              <a:xfrm>
                <a:off x="1100998" y="5123879"/>
                <a:ext cx="3181538" cy="210482"/>
                <a:chOff x="3025728" y="5919452"/>
                <a:chExt cx="3181538" cy="210482"/>
              </a:xfrm>
            </p:grpSpPr>
            <p:cxnSp>
              <p:nvCxnSpPr>
                <p:cNvPr id="215" name="Straight Arrow Connector 214"/>
                <p:cNvCxnSpPr/>
                <p:nvPr/>
              </p:nvCxnSpPr>
              <p:spPr>
                <a:xfrm flipV="1">
                  <a:off x="3025728" y="6045211"/>
                  <a:ext cx="526477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Arrow Connector 215"/>
                <p:cNvCxnSpPr/>
                <p:nvPr/>
              </p:nvCxnSpPr>
              <p:spPr>
                <a:xfrm flipV="1">
                  <a:off x="4085858" y="6045184"/>
                  <a:ext cx="2121408" cy="0"/>
                </a:xfrm>
                <a:prstGeom prst="straightConnector1">
                  <a:avLst/>
                </a:prstGeom>
                <a:ln w="25400">
                  <a:solidFill>
                    <a:srgbClr val="00B050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3026312" y="5919452"/>
                  <a:ext cx="0" cy="20994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>
                  <a:off x="6201245" y="5919987"/>
                  <a:ext cx="0" cy="20994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4" name="Straight Arrow Connector 213"/>
              <p:cNvCxnSpPr/>
              <p:nvPr/>
            </p:nvCxnSpPr>
            <p:spPr>
              <a:xfrm flipV="1">
                <a:off x="1616238" y="5248349"/>
                <a:ext cx="693277" cy="0"/>
              </a:xfrm>
              <a:prstGeom prst="straightConnector1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2" name="TextBox 211"/>
            <p:cNvSpPr txBox="1"/>
            <p:nvPr/>
          </p:nvSpPr>
          <p:spPr>
            <a:xfrm>
              <a:off x="5142289" y="4730036"/>
              <a:ext cx="3433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charset="0"/>
                  <a:ea typeface="Arial" charset="0"/>
                  <a:cs typeface="Arial" charset="0"/>
                </a:rPr>
                <a:t>3</a:t>
              </a:r>
              <a:r>
                <a:rPr lang="en-US" sz="1400" smtClean="0">
                  <a:latin typeface="Arial" charset="0"/>
                  <a:ea typeface="Arial" charset="0"/>
                  <a:cs typeface="Arial" charset="0"/>
                </a:rPr>
                <a:t>)</a:t>
              </a:r>
              <a:endParaRPr lang="en-US" sz="14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64351" y="4786671"/>
            <a:ext cx="3671484" cy="307777"/>
            <a:chOff x="5142289" y="4731617"/>
            <a:chExt cx="3671484" cy="307777"/>
          </a:xfrm>
        </p:grpSpPr>
        <p:grpSp>
          <p:nvGrpSpPr>
            <p:cNvPr id="220" name="Group 219"/>
            <p:cNvGrpSpPr/>
            <p:nvPr/>
          </p:nvGrpSpPr>
          <p:grpSpPr>
            <a:xfrm>
              <a:off x="5634682" y="4773950"/>
              <a:ext cx="3179091" cy="210482"/>
              <a:chOff x="1101582" y="5123879"/>
              <a:chExt cx="3179091" cy="210482"/>
            </a:xfrm>
          </p:grpSpPr>
          <p:grpSp>
            <p:nvGrpSpPr>
              <p:cNvPr id="222" name="Group 221"/>
              <p:cNvGrpSpPr/>
              <p:nvPr/>
            </p:nvGrpSpPr>
            <p:grpSpPr>
              <a:xfrm>
                <a:off x="1101582" y="5123879"/>
                <a:ext cx="3179091" cy="210482"/>
                <a:chOff x="3026312" y="5919452"/>
                <a:chExt cx="3179091" cy="210482"/>
              </a:xfrm>
            </p:grpSpPr>
            <p:cxnSp>
              <p:nvCxnSpPr>
                <p:cNvPr id="224" name="Straight Arrow Connector 223"/>
                <p:cNvCxnSpPr/>
                <p:nvPr/>
              </p:nvCxnSpPr>
              <p:spPr>
                <a:xfrm flipV="1">
                  <a:off x="3026666" y="6045211"/>
                  <a:ext cx="637038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Arrow Connector 224"/>
                <p:cNvCxnSpPr/>
                <p:nvPr/>
              </p:nvCxnSpPr>
              <p:spPr>
                <a:xfrm flipV="1">
                  <a:off x="3965123" y="6045184"/>
                  <a:ext cx="2240280" cy="0"/>
                </a:xfrm>
                <a:prstGeom prst="straightConnector1">
                  <a:avLst/>
                </a:prstGeom>
                <a:ln w="25400">
                  <a:solidFill>
                    <a:srgbClr val="00B050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>
                  <a:off x="3026312" y="5919452"/>
                  <a:ext cx="0" cy="20994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>
                  <a:off x="6201245" y="5919987"/>
                  <a:ext cx="0" cy="20994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3" name="Straight Arrow Connector 222"/>
              <p:cNvCxnSpPr/>
              <p:nvPr/>
            </p:nvCxnSpPr>
            <p:spPr>
              <a:xfrm flipV="1">
                <a:off x="1733094" y="5248349"/>
                <a:ext cx="323418" cy="0"/>
              </a:xfrm>
              <a:prstGeom prst="straightConnector1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1" name="TextBox 220"/>
            <p:cNvSpPr txBox="1"/>
            <p:nvPr/>
          </p:nvSpPr>
          <p:spPr>
            <a:xfrm>
              <a:off x="5142289" y="4731617"/>
              <a:ext cx="3433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charset="0"/>
                  <a:ea typeface="Arial" charset="0"/>
                  <a:cs typeface="Arial" charset="0"/>
                </a:rPr>
                <a:t>4)</a:t>
              </a:r>
              <a:endParaRPr lang="en-US" sz="14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92895" y="5606258"/>
            <a:ext cx="3620585" cy="307777"/>
            <a:chOff x="5193727" y="4735214"/>
            <a:chExt cx="3620585" cy="307777"/>
          </a:xfrm>
        </p:grpSpPr>
        <p:grpSp>
          <p:nvGrpSpPr>
            <p:cNvPr id="230" name="Group 229"/>
            <p:cNvGrpSpPr/>
            <p:nvPr/>
          </p:nvGrpSpPr>
          <p:grpSpPr>
            <a:xfrm>
              <a:off x="5634164" y="4773950"/>
              <a:ext cx="3180148" cy="210482"/>
              <a:chOff x="1101064" y="5123879"/>
              <a:chExt cx="3180148" cy="210482"/>
            </a:xfrm>
          </p:grpSpPr>
          <p:grpSp>
            <p:nvGrpSpPr>
              <p:cNvPr id="232" name="Group 231"/>
              <p:cNvGrpSpPr/>
              <p:nvPr/>
            </p:nvGrpSpPr>
            <p:grpSpPr>
              <a:xfrm>
                <a:off x="1101064" y="5123879"/>
                <a:ext cx="3180148" cy="210482"/>
                <a:chOff x="3025794" y="5919452"/>
                <a:chExt cx="3180148" cy="210482"/>
              </a:xfrm>
            </p:grpSpPr>
            <p:cxnSp>
              <p:nvCxnSpPr>
                <p:cNvPr id="234" name="Straight Arrow Connector 233"/>
                <p:cNvCxnSpPr/>
                <p:nvPr/>
              </p:nvCxnSpPr>
              <p:spPr>
                <a:xfrm flipV="1">
                  <a:off x="3025794" y="6045211"/>
                  <a:ext cx="932688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Arrow Connector 234"/>
                <p:cNvCxnSpPr/>
                <p:nvPr/>
              </p:nvCxnSpPr>
              <p:spPr>
                <a:xfrm flipV="1">
                  <a:off x="4084534" y="6045184"/>
                  <a:ext cx="2121408" cy="0"/>
                </a:xfrm>
                <a:prstGeom prst="straightConnector1">
                  <a:avLst/>
                </a:prstGeom>
                <a:ln w="25400">
                  <a:solidFill>
                    <a:srgbClr val="00B050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/>
                <p:cNvCxnSpPr/>
                <p:nvPr/>
              </p:nvCxnSpPr>
              <p:spPr>
                <a:xfrm>
                  <a:off x="3026312" y="5919452"/>
                  <a:ext cx="0" cy="20994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/>
              </p:nvCxnSpPr>
              <p:spPr>
                <a:xfrm>
                  <a:off x="6201245" y="5919987"/>
                  <a:ext cx="0" cy="20994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3" name="Straight Arrow Connector 232"/>
              <p:cNvCxnSpPr/>
              <p:nvPr/>
            </p:nvCxnSpPr>
            <p:spPr>
              <a:xfrm flipV="1">
                <a:off x="2030328" y="5248349"/>
                <a:ext cx="137160" cy="0"/>
              </a:xfrm>
              <a:prstGeom prst="straightConnector1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1" name="TextBox 230"/>
            <p:cNvSpPr txBox="1"/>
            <p:nvPr/>
          </p:nvSpPr>
          <p:spPr>
            <a:xfrm>
              <a:off x="5193727" y="4735214"/>
              <a:ext cx="3433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charset="0"/>
                  <a:ea typeface="Arial" charset="0"/>
                  <a:cs typeface="Arial" charset="0"/>
                </a:rPr>
                <a:t>n</a:t>
              </a:r>
              <a:r>
                <a:rPr lang="en-US" sz="1400" dirty="0" smtClean="0">
                  <a:latin typeface="Arial" charset="0"/>
                  <a:ea typeface="Arial" charset="0"/>
                  <a:cs typeface="Arial" charset="0"/>
                </a:rPr>
                <a:t>)</a:t>
              </a:r>
              <a:endParaRPr lang="en-US" sz="14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TextBox 237"/>
              <p:cNvSpPr txBox="1"/>
              <p:nvPr/>
            </p:nvSpPr>
            <p:spPr>
              <a:xfrm>
                <a:off x="1947130" y="5146384"/>
                <a:ext cx="206787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charset="0"/>
                        </a:rPr>
                        <m:t>⋮</m:t>
                      </m:r>
                    </m:oMath>
                  </m:oMathPara>
                </a14:m>
                <a:endParaRPr lang="en-US" sz="3000" b="1" dirty="0"/>
              </a:p>
            </p:txBody>
          </p:sp>
        </mc:Choice>
        <mc:Fallback xmlns="">
          <p:sp>
            <p:nvSpPr>
              <p:cNvPr id="238" name="TextBox 2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130" y="5146384"/>
                <a:ext cx="206787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9" name="Title 1"/>
          <p:cNvSpPr>
            <a:spLocks noGrp="1"/>
          </p:cNvSpPr>
          <p:nvPr>
            <p:ph type="title"/>
          </p:nvPr>
        </p:nvSpPr>
        <p:spPr>
          <a:xfrm>
            <a:off x="2123490" y="73578"/>
            <a:ext cx="4897021" cy="68022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Algorithm in Action</a:t>
            </a:r>
            <a:endParaRPr lang="en-US" sz="3200" b="1" dirty="0">
              <a:solidFill>
                <a:srgbClr val="8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93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3" grpId="0"/>
      <p:bldP spid="2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7" y="141629"/>
            <a:ext cx="9092565" cy="68022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Multi-Parameter Bifurcation Analysis </a:t>
            </a:r>
            <a:br>
              <a:rPr lang="en-US" sz="2800" b="1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using </a:t>
            </a:r>
            <a:r>
              <a:rPr lang="en-US" sz="2800" b="1" dirty="0" err="1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sReach</a:t>
            </a:r>
            <a:r>
              <a:rPr lang="en-US" sz="2800" b="1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 (Submitted to TCS)</a:t>
            </a:r>
            <a:endParaRPr lang="en-US" sz="2800" b="1" dirty="0">
              <a:solidFill>
                <a:srgbClr val="8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66" y="1018509"/>
            <a:ext cx="5501386" cy="2335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84" y="3174343"/>
            <a:ext cx="5562854" cy="3565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95653" y="1269287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TCS </a:t>
            </a:r>
            <a:r>
              <a:rPr lang="en-US" b="1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b="1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Submitted)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nhalt_blauer_Rahm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S_Template_banner.potx" id="{7D3BDE4A-5E88-46AC-9957-0288D8EDAA32}" vid="{33011CFB-1DB2-44FD-AB9F-B42542FE400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7648</TotalTime>
  <Words>1571</Words>
  <Application>Microsoft Macintosh PowerPoint</Application>
  <PresentationFormat>On-screen Show (4:3)</PresentationFormat>
  <Paragraphs>184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Calibri</vt:lpstr>
      <vt:lpstr>Calibri Light</vt:lpstr>
      <vt:lpstr>Cambria Math</vt:lpstr>
      <vt:lpstr>Helvetica</vt:lpstr>
      <vt:lpstr>Symbol</vt:lpstr>
      <vt:lpstr>Verdana</vt:lpstr>
      <vt:lpstr>Wingdings</vt:lpstr>
      <vt:lpstr>Arial</vt:lpstr>
      <vt:lpstr>Office Theme</vt:lpstr>
      <vt:lpstr>1_Inhalt_blauer_Rahmen</vt:lpstr>
      <vt:lpstr>Multi-Parameter Bifurcation Analysis of Cardiac Alternans</vt:lpstr>
      <vt:lpstr>Cardiac Alternans</vt:lpstr>
      <vt:lpstr>Alternans often Leads to Fibrillation</vt:lpstr>
      <vt:lpstr>Analyzing Alternans</vt:lpstr>
      <vt:lpstr>Alternans in Mitchell-Schaeffer (MS) Cardiac- Cell Model</vt:lpstr>
      <vt:lpstr>Encoding Alternans: Observer Automaton</vt:lpstr>
      <vt:lpstr>Single-Parameter Bifurcation Analysis  using dReach</vt:lpstr>
      <vt:lpstr>Algorithm in Action</vt:lpstr>
      <vt:lpstr>Multi-Parameter Bifurcation Analysis  using sReach (Submitted to TCS)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Conclusion: Summary and Future Work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Ariful  Islam</dc:creator>
  <cp:lastModifiedBy>Md. Ariful Islam</cp:lastModifiedBy>
  <cp:revision>473</cp:revision>
  <dcterms:created xsi:type="dcterms:W3CDTF">2016-09-17T16:32:26Z</dcterms:created>
  <dcterms:modified xsi:type="dcterms:W3CDTF">2017-04-14T19:22:51Z</dcterms:modified>
</cp:coreProperties>
</file>